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Lst>
  <p:notesMasterIdLst>
    <p:notesMasterId r:id="rId20"/>
  </p:notesMasterIdLst>
  <p:sldIdLst>
    <p:sldId id="256" r:id="rId2"/>
    <p:sldId id="257" r:id="rId3"/>
    <p:sldId id="281" r:id="rId4"/>
    <p:sldId id="305" r:id="rId5"/>
    <p:sldId id="304" r:id="rId6"/>
    <p:sldId id="283" r:id="rId7"/>
    <p:sldId id="295" r:id="rId8"/>
    <p:sldId id="296" r:id="rId9"/>
    <p:sldId id="291" r:id="rId10"/>
    <p:sldId id="282" r:id="rId11"/>
    <p:sldId id="303" r:id="rId12"/>
    <p:sldId id="285" r:id="rId13"/>
    <p:sldId id="286" r:id="rId14"/>
    <p:sldId id="287" r:id="rId15"/>
    <p:sldId id="288" r:id="rId16"/>
    <p:sldId id="289" r:id="rId17"/>
    <p:sldId id="270" r:id="rId18"/>
    <p:sldId id="29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12"/>
    <p:restoredTop sz="76762"/>
  </p:normalViewPr>
  <p:slideViewPr>
    <p:cSldViewPr snapToGrid="0" snapToObjects="1">
      <p:cViewPr varScale="1">
        <p:scale>
          <a:sx n="67" d="100"/>
          <a:sy n="67" d="100"/>
        </p:scale>
        <p:origin x="9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05071-20AE-1A49-8EAA-FE93380D4D15}" type="datetimeFigureOut">
              <a:rPr lang="fr-FR" smtClean="0"/>
              <a:t>09/03/2021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55A26-DD7A-C04A-B63B-3681E062BE37}" type="slidenum">
              <a:rPr lang="fr-FR" smtClean="0"/>
              <a:t>‹N°›</a:t>
            </a:fld>
            <a:endParaRPr lang="fr-FR"/>
          </a:p>
        </p:txBody>
      </p:sp>
    </p:spTree>
    <p:extLst>
      <p:ext uri="{BB962C8B-B14F-4D97-AF65-F5344CB8AC3E}">
        <p14:creationId xmlns:p14="http://schemas.microsoft.com/office/powerpoint/2010/main" val="3609901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1</a:t>
            </a:fld>
            <a:endParaRPr lang="fr-FR"/>
          </a:p>
        </p:txBody>
      </p:sp>
    </p:spTree>
    <p:extLst>
      <p:ext uri="{BB962C8B-B14F-4D97-AF65-F5344CB8AC3E}">
        <p14:creationId xmlns:p14="http://schemas.microsoft.com/office/powerpoint/2010/main" val="3057718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12</a:t>
            </a:fld>
            <a:endParaRPr lang="fr-FR"/>
          </a:p>
        </p:txBody>
      </p:sp>
    </p:spTree>
    <p:extLst>
      <p:ext uri="{BB962C8B-B14F-4D97-AF65-F5344CB8AC3E}">
        <p14:creationId xmlns:p14="http://schemas.microsoft.com/office/powerpoint/2010/main" val="158380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13</a:t>
            </a:fld>
            <a:endParaRPr lang="fr-FR"/>
          </a:p>
        </p:txBody>
      </p:sp>
    </p:spTree>
    <p:extLst>
      <p:ext uri="{BB962C8B-B14F-4D97-AF65-F5344CB8AC3E}">
        <p14:creationId xmlns:p14="http://schemas.microsoft.com/office/powerpoint/2010/main" val="4099108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14</a:t>
            </a:fld>
            <a:endParaRPr lang="fr-FR"/>
          </a:p>
        </p:txBody>
      </p:sp>
    </p:spTree>
    <p:extLst>
      <p:ext uri="{BB962C8B-B14F-4D97-AF65-F5344CB8AC3E}">
        <p14:creationId xmlns:p14="http://schemas.microsoft.com/office/powerpoint/2010/main" val="363235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15</a:t>
            </a:fld>
            <a:endParaRPr lang="fr-FR"/>
          </a:p>
        </p:txBody>
      </p:sp>
    </p:spTree>
    <p:extLst>
      <p:ext uri="{BB962C8B-B14F-4D97-AF65-F5344CB8AC3E}">
        <p14:creationId xmlns:p14="http://schemas.microsoft.com/office/powerpoint/2010/main" val="1827859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16</a:t>
            </a:fld>
            <a:endParaRPr lang="fr-FR"/>
          </a:p>
        </p:txBody>
      </p:sp>
    </p:spTree>
    <p:extLst>
      <p:ext uri="{BB962C8B-B14F-4D97-AF65-F5344CB8AC3E}">
        <p14:creationId xmlns:p14="http://schemas.microsoft.com/office/powerpoint/2010/main" val="2855081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17</a:t>
            </a:fld>
            <a:endParaRPr lang="fr-FR"/>
          </a:p>
        </p:txBody>
      </p:sp>
    </p:spTree>
    <p:extLst>
      <p:ext uri="{BB962C8B-B14F-4D97-AF65-F5344CB8AC3E}">
        <p14:creationId xmlns:p14="http://schemas.microsoft.com/office/powerpoint/2010/main" val="2041439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18</a:t>
            </a:fld>
            <a:endParaRPr lang="fr-FR"/>
          </a:p>
        </p:txBody>
      </p:sp>
    </p:spTree>
    <p:extLst>
      <p:ext uri="{BB962C8B-B14F-4D97-AF65-F5344CB8AC3E}">
        <p14:creationId xmlns:p14="http://schemas.microsoft.com/office/powerpoint/2010/main" val="315540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2</a:t>
            </a:fld>
            <a:endParaRPr lang="fr-FR"/>
          </a:p>
        </p:txBody>
      </p:sp>
    </p:spTree>
    <p:extLst>
      <p:ext uri="{BB962C8B-B14F-4D97-AF65-F5344CB8AC3E}">
        <p14:creationId xmlns:p14="http://schemas.microsoft.com/office/powerpoint/2010/main" val="1726506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a:solidFill>
                  <a:schemeClr val="tx1"/>
                </a:solidFill>
                <a:effectLst/>
                <a:latin typeface="Arial" panose="020B0604020202020204" pitchFamily="34" charset="0"/>
                <a:ea typeface="+mn-ea"/>
                <a:cs typeface="Arial" panose="020B0604020202020204" pitchFamily="34" charset="0"/>
              </a:rPr>
              <a:t>Source : Echelle de progression : Les fondamentaux de la formation du cheval . Guide fédéral des Galops 5 à 9 édité par la FFE  lien :  http://</a:t>
            </a:r>
            <a:r>
              <a:rPr lang="fr-FR" sz="1200" b="0" i="0" u="none" strike="noStrike" kern="1200" err="1">
                <a:solidFill>
                  <a:schemeClr val="tx1"/>
                </a:solidFill>
                <a:effectLst/>
                <a:latin typeface="Arial" panose="020B0604020202020204" pitchFamily="34" charset="0"/>
                <a:ea typeface="+mn-ea"/>
                <a:cs typeface="Arial" panose="020B0604020202020204" pitchFamily="34" charset="0"/>
              </a:rPr>
              <a:t>www.ffe.com</a:t>
            </a:r>
            <a:r>
              <a:rPr lang="fr-FR" sz="1200" b="0" i="0" u="none" strike="noStrike" kern="1200">
                <a:solidFill>
                  <a:schemeClr val="tx1"/>
                </a:solidFill>
                <a:effectLst/>
                <a:latin typeface="Arial" panose="020B0604020202020204" pitchFamily="34" charset="0"/>
                <a:ea typeface="+mn-ea"/>
                <a:cs typeface="Arial" panose="020B0604020202020204" pitchFamily="34" charset="0"/>
              </a:rPr>
              <a:t>/officiel/content/</a:t>
            </a:r>
            <a:r>
              <a:rPr lang="fr-FR" sz="1200" b="0" i="0" u="none" strike="noStrike" kern="1200" err="1">
                <a:solidFill>
                  <a:schemeClr val="tx1"/>
                </a:solidFill>
                <a:effectLst/>
                <a:latin typeface="Arial" panose="020B0604020202020204" pitchFamily="34" charset="0"/>
                <a:ea typeface="+mn-ea"/>
                <a:cs typeface="Arial" panose="020B0604020202020204" pitchFamily="34" charset="0"/>
              </a:rPr>
              <a:t>download</a:t>
            </a:r>
            <a:r>
              <a:rPr lang="fr-FR" sz="1200" b="0" i="0" u="none" strike="noStrike" kern="1200">
                <a:solidFill>
                  <a:schemeClr val="tx1"/>
                </a:solidFill>
                <a:effectLst/>
                <a:latin typeface="Arial" panose="020B0604020202020204" pitchFamily="34" charset="0"/>
                <a:ea typeface="+mn-ea"/>
                <a:cs typeface="Arial" panose="020B0604020202020204" pitchFamily="34" charset="0"/>
              </a:rPr>
              <a:t>/15064/172635</a:t>
            </a:r>
          </a:p>
          <a:p>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r>
              <a:rPr lang="fr-FR" sz="1200" b="0" i="0" u="none" strike="noStrike" kern="1200">
                <a:solidFill>
                  <a:schemeClr val="tx1"/>
                </a:solidFill>
                <a:effectLst/>
                <a:latin typeface="Arial" panose="020B0604020202020204" pitchFamily="34" charset="0"/>
                <a:ea typeface="+mn-ea"/>
                <a:cs typeface="Arial" panose="020B0604020202020204" pitchFamily="34" charset="0"/>
              </a:rPr>
              <a:t>Au niveau CLUB, l'objectif était  la formation des cavaliers et la préservation de la cavalerie (donc des équidés) : Donner de bonnes bases techniques, centrer leur attention sur des points fondamentaux à partir desquels ils développeront leurs repères et leur sensibilité.</a:t>
            </a:r>
          </a:p>
          <a:p>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r>
              <a:rPr lang="fr-FR" sz="1200" b="0" i="0" u="none" strike="noStrike" kern="1200">
                <a:solidFill>
                  <a:schemeClr val="tx1"/>
                </a:solidFill>
                <a:effectLst/>
                <a:latin typeface="Arial" panose="020B0604020202020204" pitchFamily="34" charset="0"/>
                <a:ea typeface="+mn-ea"/>
                <a:cs typeface="Arial" panose="020B0604020202020204" pitchFamily="34" charset="0"/>
              </a:rPr>
              <a:t>Au niveau AMATEUR1, nous avons donc à présent des meneurs et des meneuses qui ont acquis l’expérience et les compétences de base. Ils évoluent à présent dans des compétitions plus sportives avec des exigences plus fortes.</a:t>
            </a:r>
          </a:p>
          <a:p>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r>
              <a:rPr lang="fr-FR" sz="1200" b="0" i="0" u="none" strike="noStrike" kern="1200">
                <a:solidFill>
                  <a:schemeClr val="tx1"/>
                </a:solidFill>
                <a:effectLst/>
                <a:latin typeface="Arial" panose="020B0604020202020204" pitchFamily="34" charset="0"/>
                <a:ea typeface="+mn-ea"/>
                <a:cs typeface="Arial" panose="020B0604020202020204" pitchFamily="34" charset="0"/>
              </a:rPr>
              <a:t>Au niveau Amateur Elite, nous sommes en présence de meneurs qui ont acquis toutes les bases et l’expérience des niveaux  inférieurs, ils abordent ces épreuves avec des équidés ayant plus de qualités dans les allures et d’énergie. Les exigences vont donc être plus importantes en veillant aux respects des contrats techniques mais en valorisant aussi les qualités dans les allures. On sera très attentif  à la précision des figures.</a:t>
            </a:r>
          </a:p>
          <a:p>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r>
              <a:rPr lang="fr-FR" sz="1200" b="0" i="0" u="none" strike="noStrike" kern="1200">
                <a:solidFill>
                  <a:schemeClr val="tx1"/>
                </a:solidFill>
                <a:effectLst/>
                <a:latin typeface="Arial" panose="020B0604020202020204" pitchFamily="34" charset="0"/>
                <a:ea typeface="+mn-ea"/>
                <a:cs typeface="Arial" panose="020B0604020202020204" pitchFamily="34" charset="0"/>
              </a:rPr>
              <a:t>1. La correction de l'allure.</a:t>
            </a:r>
          </a:p>
          <a:p>
            <a:r>
              <a:rPr lang="fr-FR" sz="1200" b="0" i="0" u="none" strike="noStrike" kern="1200">
                <a:solidFill>
                  <a:schemeClr val="tx1"/>
                </a:solidFill>
                <a:effectLst/>
                <a:latin typeface="Arial" panose="020B0604020202020204" pitchFamily="34" charset="0"/>
                <a:ea typeface="+mn-ea"/>
                <a:cs typeface="Arial" panose="020B0604020202020204" pitchFamily="34" charset="0"/>
              </a:rPr>
              <a:t>Règle : Il n'y a pas d'exercice qui puisse être utile si le cheval altère le rythme et la correction de l'allure.</a:t>
            </a:r>
          </a:p>
          <a:p>
            <a:r>
              <a:rPr lang="fr-FR" sz="1200" b="0" i="0" u="none" strike="noStrike" kern="1200">
                <a:solidFill>
                  <a:schemeClr val="tx1"/>
                </a:solidFill>
                <a:effectLst/>
                <a:latin typeface="Arial" panose="020B0604020202020204" pitchFamily="34" charset="0"/>
                <a:ea typeface="+mn-ea"/>
                <a:cs typeface="Arial" panose="020B0604020202020204" pitchFamily="34" charset="0"/>
              </a:rPr>
              <a:t>C’est l’objectif N°1 : Veiller en permanence à la locomotion à travers le la correction du rythme, de l’impulsion naturelle et la cadence au niveau concerné.</a:t>
            </a:r>
          </a:p>
          <a:p>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r>
              <a:rPr lang="fr-FR" sz="1200" b="0" i="0" u="none" strike="noStrike" kern="1200">
                <a:solidFill>
                  <a:schemeClr val="tx1"/>
                </a:solidFill>
                <a:effectLst/>
                <a:latin typeface="Arial" panose="020B0604020202020204" pitchFamily="34" charset="0"/>
                <a:ea typeface="+mn-ea"/>
                <a:cs typeface="Arial" panose="020B0604020202020204" pitchFamily="34" charset="0"/>
              </a:rPr>
              <a:t>Observables de Bernard Morel :  1 le cheval est dans son activité naturelle : il fonctionne sans paresse et sans se dépêcher 2 la correction du rythme des battues est observée 3 Les foulées sont stables et régulières 4 Il n’y a pas de </a:t>
            </a:r>
            <a:r>
              <a:rPr lang="fr-FR" sz="1200" b="0" i="0" u="none" strike="noStrike" kern="1200" err="1">
                <a:solidFill>
                  <a:schemeClr val="tx1"/>
                </a:solidFill>
                <a:effectLst/>
                <a:latin typeface="Arial" panose="020B0604020202020204" pitchFamily="34" charset="0"/>
                <a:ea typeface="+mn-ea"/>
                <a:cs typeface="Arial" panose="020B0604020202020204" pitchFamily="34" charset="0"/>
              </a:rPr>
              <a:t>dysymétries</a:t>
            </a:r>
            <a:r>
              <a:rPr lang="fr-FR" sz="1200" b="0" i="0" u="none" strike="noStrike" kern="1200">
                <a:solidFill>
                  <a:schemeClr val="tx1"/>
                </a:solidFill>
                <a:effectLst/>
                <a:latin typeface="Arial" panose="020B0604020202020204" pitchFamily="34" charset="0"/>
                <a:ea typeface="+mn-ea"/>
                <a:cs typeface="Arial" panose="020B0604020202020204" pitchFamily="34" charset="0"/>
              </a:rPr>
              <a:t>.</a:t>
            </a:r>
          </a:p>
          <a:p>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r>
              <a:rPr lang="fr-FR" sz="1200" b="0" i="0" u="none" strike="noStrike" kern="1200">
                <a:solidFill>
                  <a:schemeClr val="tx1"/>
                </a:solidFill>
                <a:effectLst/>
                <a:latin typeface="Arial" panose="020B0604020202020204" pitchFamily="34" charset="0"/>
                <a:ea typeface="+mn-ea"/>
                <a:cs typeface="Arial" panose="020B0604020202020204" pitchFamily="34" charset="0"/>
              </a:rPr>
              <a:t>Reprendre les éléments du guide  au besoin.</a:t>
            </a:r>
          </a:p>
          <a:p>
            <a:r>
              <a:rPr lang="fr-FR" sz="1200" b="0" kern="1200">
                <a:solidFill>
                  <a:schemeClr val="tx1"/>
                </a:solidFill>
                <a:effectLst/>
                <a:latin typeface="Arial" panose="020B0604020202020204" pitchFamily="34" charset="0"/>
                <a:ea typeface="+mn-ea"/>
                <a:cs typeface="Arial" panose="020B0604020202020204" pitchFamily="34" charset="0"/>
              </a:rPr>
              <a:t>La correction de l’allure n’est pas une question de </a:t>
            </a:r>
            <a:r>
              <a:rPr lang="fr-FR" sz="1200" b="0" kern="1200" err="1">
                <a:solidFill>
                  <a:schemeClr val="tx1"/>
                </a:solidFill>
                <a:effectLst/>
                <a:latin typeface="Arial" panose="020B0604020202020204" pitchFamily="34" charset="0"/>
                <a:ea typeface="+mn-ea"/>
                <a:cs typeface="Arial" panose="020B0604020202020204" pitchFamily="34" charset="0"/>
              </a:rPr>
              <a:t>qualite</a:t>
            </a:r>
            <a:r>
              <a:rPr lang="fr-FR" sz="1200" b="0" kern="1200">
                <a:solidFill>
                  <a:schemeClr val="tx1"/>
                </a:solidFill>
                <a:effectLst/>
                <a:latin typeface="Arial" panose="020B0604020202020204" pitchFamily="34" charset="0"/>
                <a:ea typeface="+mn-ea"/>
                <a:cs typeface="Arial" panose="020B0604020202020204" pitchFamily="34" charset="0"/>
              </a:rPr>
              <a:t>́ ou d’amplitude, mais une question de justesse du rythme (un pas à 4 temps, un trot </a:t>
            </a:r>
            <a:r>
              <a:rPr lang="fr-FR" sz="1200" b="0" kern="1200" err="1">
                <a:solidFill>
                  <a:schemeClr val="tx1"/>
                </a:solidFill>
                <a:effectLst/>
                <a:latin typeface="Arial" panose="020B0604020202020204" pitchFamily="34" charset="0"/>
                <a:ea typeface="+mn-ea"/>
                <a:cs typeface="Arial" panose="020B0604020202020204" pitchFamily="34" charset="0"/>
              </a:rPr>
              <a:t>symétrique</a:t>
            </a:r>
            <a:r>
              <a:rPr lang="fr-FR" sz="1200" b="0" kern="1200">
                <a:solidFill>
                  <a:schemeClr val="tx1"/>
                </a:solidFill>
                <a:effectLst/>
                <a:latin typeface="Arial" panose="020B0604020202020204" pitchFamily="34" charset="0"/>
                <a:ea typeface="+mn-ea"/>
                <a:cs typeface="Arial" panose="020B0604020202020204" pitchFamily="34" charset="0"/>
              </a:rPr>
              <a:t>, un galop à 3 temps plus 1 phase de projection). </a:t>
            </a:r>
            <a:endParaRPr lang="fr-FR" sz="1200"/>
          </a:p>
          <a:p>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r>
              <a:rPr lang="fr-FR" sz="1200" b="0" i="0" u="none" strike="noStrike" kern="1200">
                <a:solidFill>
                  <a:schemeClr val="tx1"/>
                </a:solidFill>
                <a:effectLst/>
                <a:latin typeface="Arial" panose="020B0604020202020204" pitchFamily="34" charset="0"/>
                <a:ea typeface="+mn-ea"/>
                <a:cs typeface="Arial" panose="020B0604020202020204" pitchFamily="34" charset="0"/>
              </a:rPr>
              <a:t>2. La souplesse et la décontraction.</a:t>
            </a:r>
          </a:p>
          <a:p>
            <a:r>
              <a:rPr lang="fr-FR" sz="1200" b="0" i="0" u="none" strike="noStrike" kern="1200">
                <a:solidFill>
                  <a:schemeClr val="tx1"/>
                </a:solidFill>
                <a:effectLst/>
                <a:latin typeface="Arial" panose="020B0604020202020204" pitchFamily="34" charset="0"/>
                <a:ea typeface="+mn-ea"/>
                <a:cs typeface="Arial" panose="020B0604020202020204" pitchFamily="34" charset="0"/>
              </a:rPr>
              <a:t>On recherche une bonne relation meneur/cheval/poney ainsi que la capacité à ne pas bouger, ni durcir inutilement les aides.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Guide : </a:t>
            </a:r>
            <a:r>
              <a:rPr lang="fr-FR" sz="1200" b="0" kern="1200">
                <a:solidFill>
                  <a:schemeClr val="tx1"/>
                </a:solidFill>
                <a:effectLst/>
                <a:latin typeface="Arial" panose="020B0604020202020204" pitchFamily="34" charset="0"/>
                <a:ea typeface="+mn-ea"/>
                <a:cs typeface="Arial" panose="020B0604020202020204" pitchFamily="34" charset="0"/>
              </a:rPr>
              <a:t>On visera un cheval / poney confiant et de bonne </a:t>
            </a:r>
            <a:r>
              <a:rPr lang="fr-FR" sz="1200" b="0" kern="1200" err="1">
                <a:solidFill>
                  <a:schemeClr val="tx1"/>
                </a:solidFill>
                <a:effectLst/>
                <a:latin typeface="Arial" panose="020B0604020202020204" pitchFamily="34" charset="0"/>
                <a:ea typeface="+mn-ea"/>
                <a:cs typeface="Arial" panose="020B0604020202020204" pitchFamily="34" charset="0"/>
              </a:rPr>
              <a:t>volonte</a:t>
            </a:r>
            <a:r>
              <a:rPr lang="fr-FR" sz="1200" b="0" kern="1200">
                <a:solidFill>
                  <a:schemeClr val="tx1"/>
                </a:solidFill>
                <a:effectLst/>
                <a:latin typeface="Arial" panose="020B0604020202020204" pitchFamily="34" charset="0"/>
                <a:ea typeface="+mn-ea"/>
                <a:cs typeface="Arial" panose="020B0604020202020204" pitchFamily="34" charset="0"/>
              </a:rPr>
              <a:t>́, avec un dos aussi souple que possible dans une bonne relation cavalier / cheval / poney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kern="1200">
                <a:solidFill>
                  <a:schemeClr val="tx1"/>
                </a:solidFill>
                <a:effectLst/>
                <a:latin typeface="Arial" panose="020B0604020202020204" pitchFamily="34" charset="0"/>
                <a:ea typeface="+mn-ea"/>
                <a:cs typeface="Arial" panose="020B0604020202020204" pitchFamily="34" charset="0"/>
              </a:rPr>
              <a:t>Objectif 2 : conserver la décontraction mentale du cheval ainsi que sa souplesse.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Observables de Bernard Morel :  1 L’expression du cheval est confiante et relâchée 2 Le contact avec le mors est exempte de contractions ou d’agitations 3 Les aides sont stables et discrètes 4 Le port de queue est naturel et de montre pas de contraction 5 La respiration a un rythme naturel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kern="1200">
                <a:solidFill>
                  <a:schemeClr val="tx1"/>
                </a:solidFill>
                <a:effectLst/>
                <a:latin typeface="Arial" panose="020B0604020202020204" pitchFamily="34" charset="0"/>
                <a:ea typeface="+mn-ea"/>
                <a:cs typeface="Arial" panose="020B0604020202020204" pitchFamily="34" charset="0"/>
              </a:rPr>
              <a:t>3. La qualité du contact.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kern="1200">
                <a:solidFill>
                  <a:schemeClr val="tx1"/>
                </a:solidFill>
                <a:effectLst/>
                <a:latin typeface="Arial" panose="020B0604020202020204" pitchFamily="34" charset="0"/>
                <a:ea typeface="+mn-ea"/>
                <a:cs typeface="Arial" panose="020B0604020202020204" pitchFamily="34" charset="0"/>
              </a:rPr>
              <a:t>On visera la capacité à identifier et contrôler une « attitude juste », ni trop fermée, ni au-dessus de la main. Le meneur  développe le sentiment de la qualité du contact, la complémentarité des deux guides, l’orientation, le cheval rond, sans durcir inutilement les aides.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Objectif 3 : Veiller à la qualité du contact tout au long du travail.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Observables de Bernard Morel :  1 Des postérieurs engagés et actifs 2 Une encolure orientée naturellement 3 La bouche posée sur la main 4 l’élasticité, la suspension et la propulsion 5 le cheval est incité à chercher le contact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4. l’impulsion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On visera la capacité à présenter son cheval / poney avec une activité suffisante : « avancer » en trouvant la cadence juste et en étant capable de la conserver lors des mouvements, sans tomber dans la précipitation (vitesse ≠ impulsion), ni dans une excessive lenteur (cadence ≠ impulsion).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Objectif 4 Développer la puissance de l’arrière main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Observables de Bernard Morel : 1 l’engagement et la propulsion des postérieurs 2 l’activité 3 la suspension au trot et au galop 4 la fluidité des mouvements 5 la facilité des transitions 6 l’immédiateté des départs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5. La rectitude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On recherche un « cheval droit » et non flottant sur les lignes droites bien sûr mais aussi dans les lignes courbes en faisant ajuster la flexion de l’encolure à la courbe suivie, et surtout contrôler les postérieurs, éviter l'échappement. Le contrôle de la direction avec l'indépendance du regard, est ici essentiel. La rectitude se travaille également lors les transitions et changements d'allures. La précision dans la réalisation des figures témoigne aussi du degré de rectitude à ce niveau.</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Objectif 5  Développer la rectitude dans les différentes allures sur la ligne droite comme dans les courbes.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Observables de Bernard Morel : 1 Les incurvations le cheval reste en équilibre dans les cercles ou sur les </a:t>
            </a:r>
            <a:r>
              <a:rPr lang="fr-FR" sz="1200" b="0" i="0" u="none" strike="noStrike" kern="1200" err="1">
                <a:solidFill>
                  <a:schemeClr val="tx1"/>
                </a:solidFill>
                <a:effectLst/>
                <a:latin typeface="Arial" panose="020B0604020202020204" pitchFamily="34" charset="0"/>
                <a:ea typeface="+mn-ea"/>
                <a:cs typeface="Arial" panose="020B0604020202020204" pitchFamily="34" charset="0"/>
              </a:rPr>
              <a:t>tourners</a:t>
            </a:r>
            <a:r>
              <a:rPr lang="fr-FR" sz="1200" b="0" i="0" u="none" strike="noStrike" kern="1200">
                <a:solidFill>
                  <a:schemeClr val="tx1"/>
                </a:solidFill>
                <a:effectLst/>
                <a:latin typeface="Arial" panose="020B0604020202020204" pitchFamily="34" charset="0"/>
                <a:ea typeface="+mn-ea"/>
                <a:cs typeface="Arial" panose="020B0604020202020204" pitchFamily="34" charset="0"/>
              </a:rPr>
              <a:t> aux trois allures et aux deux mains 2 Le pli de l’encolure 3 la similitude des galops à gauche ou à droite 4 les postérieurs restent actifs et en place dans toutes les transitions 5 Les développements d’allures ne s’accompagnent pas d’une perte d’engagement 6 les modifications d’attitude selon les différentes allures  7 la poussée sur le droit et sur les courbes 8 le passage des coins en gardant l’impulsion (attention aux figures au galop où le passage des coins sera forcément moindre)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6. Le rassembler  et  le Contrôle de l'équilibre.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On visera en premier la stabilité sur les courbes avec maintien de l'attitude et stabilité de la vitesse. L'existant. Ce point suppose une bonne maîtrise des points précédents et une habileté avancée du cavalier.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Objectif 6 Perfectionner l’équilibre par l’engagement de l’arrière-main et le renforcement de la capacité portantes des postérieurs.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Au niveau club la variété des types d’équidés avec des qualités très différentes nous a  amené à rechercher surtout un contrôle de l’équilibre plus que la qualité du soutien du rassembler. En amateur1 on poursuivra cet objectif et on récompensera les quelques équidés qui vont montrer une certaine qualité du soutien du rassembler. Pour le niveau Amateur Elite même si le  fait pour l’équidé de devoir tirer une voiture  constitue un lourd handicap pour pouvoir rassembler et que l’on ne pourra donc pas avoir le même degré d’exigence que pour un cheval monté, on valorisera le respect des critères du rassembler et la qualité de l’allure  (engagement </a:t>
            </a:r>
            <a:r>
              <a:rPr lang="fr-FR" sz="1200" b="0" i="0" u="none" strike="noStrike" kern="1200" err="1">
                <a:solidFill>
                  <a:schemeClr val="tx1"/>
                </a:solidFill>
                <a:effectLst/>
                <a:latin typeface="Arial" panose="020B0604020202020204" pitchFamily="34" charset="0"/>
                <a:ea typeface="+mn-ea"/>
                <a:cs typeface="Arial" panose="020B0604020202020204" pitchFamily="34" charset="0"/>
              </a:rPr>
              <a:t>ds</a:t>
            </a:r>
            <a:r>
              <a:rPr lang="fr-FR" sz="1200" b="0" i="0" u="none" strike="noStrike" kern="1200">
                <a:solidFill>
                  <a:schemeClr val="tx1"/>
                </a:solidFill>
                <a:effectLst/>
                <a:latin typeface="Arial" panose="020B0604020202020204" pitchFamily="34" charset="0"/>
                <a:ea typeface="+mn-ea"/>
                <a:cs typeface="Arial" panose="020B0604020202020204" pitchFamily="34" charset="0"/>
              </a:rPr>
              <a:t> postérieurs sous la masse, abaissement des hanches, élévation de l’avant main et soutien)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Observables de Bernard Morel : 1 La liberté des épaules 2 La flexibilité des hanches 3 La mise en main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a:solidFill>
                  <a:schemeClr val="tx1"/>
                </a:solidFill>
                <a:effectLst/>
                <a:latin typeface="Arial" panose="020B0604020202020204" pitchFamily="34" charset="0"/>
                <a:ea typeface="+mn-ea"/>
                <a:cs typeface="Arial" panose="020B0604020202020204" pitchFamily="34" charset="0"/>
              </a:rPr>
              <a:t>ILUSTRATION DE l’ECHELLE DE PROGRESSION PAR Anne Marie AVEC LE PAS ALLONGE</a:t>
            </a:r>
          </a:p>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3</a:t>
            </a:fld>
            <a:endParaRPr lang="fr-FR"/>
          </a:p>
        </p:txBody>
      </p:sp>
    </p:spTree>
    <p:extLst>
      <p:ext uri="{BB962C8B-B14F-4D97-AF65-F5344CB8AC3E}">
        <p14:creationId xmlns:p14="http://schemas.microsoft.com/office/powerpoint/2010/main" val="248626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Vidéo Extrait : https://</a:t>
            </a:r>
            <a:r>
              <a:rPr lang="fr-FR" err="1"/>
              <a:t>youtu.be</a:t>
            </a:r>
            <a:r>
              <a:rPr lang="fr-FR"/>
              <a:t>/wfOiGJHH08s</a:t>
            </a:r>
          </a:p>
          <a:p>
            <a:r>
              <a:rPr lang="fr-FR"/>
              <a:t>Vidéo entière :  https://</a:t>
            </a:r>
            <a:r>
              <a:rPr lang="fr-FR" err="1"/>
              <a:t>youtu.be</a:t>
            </a:r>
            <a:r>
              <a:rPr lang="fr-FR"/>
              <a:t>/V0ILU0Y4MQ8</a:t>
            </a:r>
          </a:p>
          <a:p>
            <a:endParaRPr lang="fr-FR"/>
          </a:p>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6</a:t>
            </a:fld>
            <a:endParaRPr lang="fr-FR"/>
          </a:p>
        </p:txBody>
      </p:sp>
    </p:spTree>
    <p:extLst>
      <p:ext uri="{BB962C8B-B14F-4D97-AF65-F5344CB8AC3E}">
        <p14:creationId xmlns:p14="http://schemas.microsoft.com/office/powerpoint/2010/main" val="1661485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a:solidFill>
                  <a:schemeClr val="tx1"/>
                </a:solidFill>
                <a:effectLst/>
                <a:latin typeface="+mn-lt"/>
                <a:ea typeface="+mn-ea"/>
                <a:cs typeface="+mn-cs"/>
              </a:rPr>
              <a:t>Les fondamentaux de l'épaule en dedans :</a:t>
            </a:r>
          </a:p>
          <a:p>
            <a:pPr lvl="0"/>
            <a:r>
              <a:rPr lang="fr-FR" sz="1200" kern="1200">
                <a:solidFill>
                  <a:schemeClr val="tx1"/>
                </a:solidFill>
                <a:effectLst/>
                <a:latin typeface="+mn-lt"/>
                <a:ea typeface="+mn-ea"/>
                <a:cs typeface="+mn-cs"/>
              </a:rPr>
              <a:t>la qualité du trot rassemblé virgule le maintien de la cadence virgule du rythme et de l'impulsion ; la constance de l'orientation d'environ 30 degrés ;</a:t>
            </a:r>
          </a:p>
          <a:p>
            <a:pPr lvl="0"/>
            <a:r>
              <a:rPr lang="fr-FR" sz="1200" kern="1200">
                <a:solidFill>
                  <a:schemeClr val="tx1"/>
                </a:solidFill>
                <a:effectLst/>
                <a:latin typeface="+mn-lt"/>
                <a:ea typeface="+mn-ea"/>
                <a:cs typeface="+mn-cs"/>
              </a:rPr>
              <a:t>la correction de l incurvation régulière est un élément essentiel de l'épaule en dedans ;</a:t>
            </a:r>
          </a:p>
          <a:p>
            <a:pPr lvl="0"/>
            <a:r>
              <a:rPr lang="fr-FR" sz="1200" kern="1200">
                <a:solidFill>
                  <a:schemeClr val="tx1"/>
                </a:solidFill>
                <a:effectLst/>
                <a:latin typeface="+mn-lt"/>
                <a:ea typeface="+mn-ea"/>
                <a:cs typeface="+mn-cs"/>
              </a:rPr>
              <a:t>l'engagement du postérieur intérieur ;</a:t>
            </a:r>
          </a:p>
          <a:p>
            <a:pPr lvl="0"/>
            <a:r>
              <a:rPr lang="fr-FR" sz="1200" kern="1200">
                <a:solidFill>
                  <a:schemeClr val="tx1"/>
                </a:solidFill>
                <a:effectLst/>
                <a:latin typeface="+mn-lt"/>
                <a:ea typeface="+mn-ea"/>
                <a:cs typeface="+mn-cs"/>
              </a:rPr>
              <a:t>l'absence de croisement des postérieurs ;</a:t>
            </a:r>
          </a:p>
          <a:p>
            <a:r>
              <a:rPr lang="fr-FR" sz="1200" kern="1200">
                <a:solidFill>
                  <a:schemeClr val="tx1"/>
                </a:solidFill>
                <a:effectLst/>
                <a:latin typeface="+mn-lt"/>
                <a:ea typeface="+mn-ea"/>
                <a:cs typeface="+mn-cs"/>
              </a:rPr>
              <a:t>un contact souple et stable ;le rassembler l'équilibre et là fluidité</a:t>
            </a:r>
            <a:r>
              <a:rPr lang="fr-FR">
                <a:effectLst/>
              </a:rPr>
              <a:t> </a:t>
            </a:r>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7</a:t>
            </a:fld>
            <a:endParaRPr lang="fr-FR"/>
          </a:p>
        </p:txBody>
      </p:sp>
    </p:spTree>
    <p:extLst>
      <p:ext uri="{BB962C8B-B14F-4D97-AF65-F5344CB8AC3E}">
        <p14:creationId xmlns:p14="http://schemas.microsoft.com/office/powerpoint/2010/main" val="718224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8</a:t>
            </a:fld>
            <a:endParaRPr lang="fr-FR"/>
          </a:p>
        </p:txBody>
      </p:sp>
    </p:spTree>
    <p:extLst>
      <p:ext uri="{BB962C8B-B14F-4D97-AF65-F5344CB8AC3E}">
        <p14:creationId xmlns:p14="http://schemas.microsoft.com/office/powerpoint/2010/main" val="1821700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9</a:t>
            </a:fld>
            <a:endParaRPr lang="fr-FR"/>
          </a:p>
        </p:txBody>
      </p:sp>
    </p:spTree>
    <p:extLst>
      <p:ext uri="{BB962C8B-B14F-4D97-AF65-F5344CB8AC3E}">
        <p14:creationId xmlns:p14="http://schemas.microsoft.com/office/powerpoint/2010/main" val="406227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10</a:t>
            </a:fld>
            <a:endParaRPr lang="fr-FR"/>
          </a:p>
        </p:txBody>
      </p:sp>
    </p:spTree>
    <p:extLst>
      <p:ext uri="{BB962C8B-B14F-4D97-AF65-F5344CB8AC3E}">
        <p14:creationId xmlns:p14="http://schemas.microsoft.com/office/powerpoint/2010/main" val="2387416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455A26-DD7A-C04A-B63B-3681E062BE37}" type="slidenum">
              <a:rPr lang="fr-FR" smtClean="0"/>
              <a:t>11</a:t>
            </a:fld>
            <a:endParaRPr lang="fr-FR"/>
          </a:p>
        </p:txBody>
      </p:sp>
    </p:spTree>
    <p:extLst>
      <p:ext uri="{BB962C8B-B14F-4D97-AF65-F5344CB8AC3E}">
        <p14:creationId xmlns:p14="http://schemas.microsoft.com/office/powerpoint/2010/main" val="4010274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pPr lvl="0"/>
            <a:fld id="{CBE21890-5410-0946-ACEB-81876F8B7545}" type="datetime1">
              <a:rPr lang="fr-FR" smtClean="0"/>
              <a:t>09/03/2021</a:t>
            </a:fld>
            <a:endParaRPr lang="fr-FR"/>
          </a:p>
        </p:txBody>
      </p:sp>
      <p:sp>
        <p:nvSpPr>
          <p:cNvPr id="5" name="Footer Placeholder 4"/>
          <p:cNvSpPr>
            <a:spLocks noGrp="1"/>
          </p:cNvSpPr>
          <p:nvPr>
            <p:ph type="ftr" sz="quarter" idx="11"/>
          </p:nvPr>
        </p:nvSpPr>
        <p:spPr/>
        <p:txBody>
          <a:bodyPr/>
          <a:lstStyle/>
          <a:p>
            <a:pPr lvl="0"/>
            <a:r>
              <a:rPr lang="fr-FR"/>
              <a:t>Document réalisé par AM Turbé Juge FEI 4 et M Delignières Juge FEI 3</a:t>
            </a:r>
          </a:p>
        </p:txBody>
      </p:sp>
      <p:sp>
        <p:nvSpPr>
          <p:cNvPr id="6" name="Slide Number Placeholder 5"/>
          <p:cNvSpPr>
            <a:spLocks noGrp="1"/>
          </p:cNvSpPr>
          <p:nvPr>
            <p:ph type="sldNum" sz="quarter" idx="12"/>
          </p:nvPr>
        </p:nvSpPr>
        <p:spPr/>
        <p:txBody>
          <a:bodyPr/>
          <a:lstStyle/>
          <a:p>
            <a:pPr lvl="0"/>
            <a:fld id="{48B82EDD-D221-B146-8356-0C5A94960E86}" type="slidenum">
              <a:rPr lang="fr-FR" smtClean="0"/>
              <a:t>‹N°›</a:t>
            </a:fld>
            <a:endParaRPr lang="fr-FR"/>
          </a:p>
        </p:txBody>
      </p:sp>
    </p:spTree>
    <p:extLst>
      <p:ext uri="{BB962C8B-B14F-4D97-AF65-F5344CB8AC3E}">
        <p14:creationId xmlns:p14="http://schemas.microsoft.com/office/powerpoint/2010/main" val="3924109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lvl="0"/>
            <a:fld id="{2C5A3447-CD08-0743-9AE6-F1067BF97249}" type="datetime1">
              <a:rPr lang="fr-FR" smtClean="0"/>
              <a:t>09/03/2021</a:t>
            </a:fld>
            <a:endParaRPr lang="fr-FR"/>
          </a:p>
        </p:txBody>
      </p:sp>
      <p:sp>
        <p:nvSpPr>
          <p:cNvPr id="6" name="Footer Placeholder 5"/>
          <p:cNvSpPr>
            <a:spLocks noGrp="1"/>
          </p:cNvSpPr>
          <p:nvPr>
            <p:ph type="ftr" sz="quarter" idx="11"/>
          </p:nvPr>
        </p:nvSpPr>
        <p:spPr/>
        <p:txBody>
          <a:bodyPr/>
          <a:lstStyle/>
          <a:p>
            <a:pPr lvl="0"/>
            <a:r>
              <a:rPr lang="fr-FR"/>
              <a:t>Document réalisé par AM Turbé Juge FEI 4 et M Delignières Juge FEI 3</a:t>
            </a:r>
          </a:p>
        </p:txBody>
      </p:sp>
      <p:sp>
        <p:nvSpPr>
          <p:cNvPr id="7" name="Slide Number Placeholder 6"/>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171656147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lvl="0"/>
            <a:fld id="{2C5A3447-CD08-0743-9AE6-F1067BF97249}" type="datetime1">
              <a:rPr lang="fr-FR" smtClean="0"/>
              <a:t>09/03/2021</a:t>
            </a:fld>
            <a:endParaRPr lang="fr-FR"/>
          </a:p>
        </p:txBody>
      </p:sp>
      <p:sp>
        <p:nvSpPr>
          <p:cNvPr id="6" name="Footer Placeholder 5"/>
          <p:cNvSpPr>
            <a:spLocks noGrp="1"/>
          </p:cNvSpPr>
          <p:nvPr>
            <p:ph type="ftr" sz="quarter" idx="11"/>
          </p:nvPr>
        </p:nvSpPr>
        <p:spPr/>
        <p:txBody>
          <a:bodyPr/>
          <a:lstStyle/>
          <a:p>
            <a:pPr lvl="0"/>
            <a:r>
              <a:rPr lang="fr-FR"/>
              <a:t>Document réalisé par AM Turbé Juge FEI 4 et M Delignières Juge FEI 3</a:t>
            </a:r>
          </a:p>
        </p:txBody>
      </p:sp>
      <p:sp>
        <p:nvSpPr>
          <p:cNvPr id="7" name="Slide Number Placeholder 6"/>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47385289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lvl="0"/>
            <a:fld id="{2C5A3447-CD08-0743-9AE6-F1067BF97249}" type="datetime1">
              <a:rPr lang="fr-FR" smtClean="0"/>
              <a:t>09/03/2021</a:t>
            </a:fld>
            <a:endParaRPr lang="fr-FR"/>
          </a:p>
        </p:txBody>
      </p:sp>
      <p:sp>
        <p:nvSpPr>
          <p:cNvPr id="6" name="Footer Placeholder 5"/>
          <p:cNvSpPr>
            <a:spLocks noGrp="1"/>
          </p:cNvSpPr>
          <p:nvPr>
            <p:ph type="ftr" sz="quarter" idx="11"/>
          </p:nvPr>
        </p:nvSpPr>
        <p:spPr/>
        <p:txBody>
          <a:bodyPr/>
          <a:lstStyle/>
          <a:p>
            <a:pPr lvl="0"/>
            <a:r>
              <a:rPr lang="fr-FR"/>
              <a:t>Document réalisé par AM Turbé Juge FEI 4 et M Delignières Juge FEI 3</a:t>
            </a:r>
          </a:p>
        </p:txBody>
      </p:sp>
      <p:sp>
        <p:nvSpPr>
          <p:cNvPr id="7" name="Slide Number Placeholder 6"/>
          <p:cNvSpPr>
            <a:spLocks noGrp="1"/>
          </p:cNvSpPr>
          <p:nvPr>
            <p:ph type="sldNum" sz="quarter" idx="12"/>
          </p:nvPr>
        </p:nvSpPr>
        <p:spPr/>
        <p:txBody>
          <a:bodyPr/>
          <a:lstStyle/>
          <a:p>
            <a:pPr lvl="0"/>
            <a:fld id="{3BA22615-5FC8-A146-B152-2B8D185959E2}" type="slidenum">
              <a:rPr lang="fr-FR" smtClean="0"/>
              <a:t>‹N°›</a:t>
            </a:fld>
            <a:endParaRPr lang="fr-F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57977055"/>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lvl="0"/>
            <a:fld id="{2C5A3447-CD08-0743-9AE6-F1067BF97249}" type="datetime1">
              <a:rPr lang="fr-FR" smtClean="0"/>
              <a:t>09/03/2021</a:t>
            </a:fld>
            <a:endParaRPr lang="fr-FR"/>
          </a:p>
        </p:txBody>
      </p:sp>
      <p:sp>
        <p:nvSpPr>
          <p:cNvPr id="6" name="Footer Placeholder 5"/>
          <p:cNvSpPr>
            <a:spLocks noGrp="1"/>
          </p:cNvSpPr>
          <p:nvPr>
            <p:ph type="ftr" sz="quarter" idx="11"/>
          </p:nvPr>
        </p:nvSpPr>
        <p:spPr/>
        <p:txBody>
          <a:bodyPr/>
          <a:lstStyle/>
          <a:p>
            <a:pPr lvl="0"/>
            <a:r>
              <a:rPr lang="fr-FR"/>
              <a:t>Document réalisé par AM Turbé Juge FEI 4 et M Delignières Juge FEI 3</a:t>
            </a:r>
          </a:p>
        </p:txBody>
      </p:sp>
      <p:sp>
        <p:nvSpPr>
          <p:cNvPr id="7" name="Slide Number Placeholder 6"/>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633825138"/>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pPr lvl="0"/>
            <a:fld id="{2C5A3447-CD08-0743-9AE6-F1067BF97249}" type="datetime1">
              <a:rPr lang="fr-FR" smtClean="0"/>
              <a:t>09/03/2021</a:t>
            </a:fld>
            <a:endParaRPr lang="fr-FR"/>
          </a:p>
        </p:txBody>
      </p:sp>
      <p:sp>
        <p:nvSpPr>
          <p:cNvPr id="4" name="Footer Placeholder 3"/>
          <p:cNvSpPr>
            <a:spLocks noGrp="1"/>
          </p:cNvSpPr>
          <p:nvPr>
            <p:ph type="ftr" sz="quarter" idx="11"/>
          </p:nvPr>
        </p:nvSpPr>
        <p:spPr/>
        <p:txBody>
          <a:bodyPr/>
          <a:lstStyle/>
          <a:p>
            <a:pPr lvl="0"/>
            <a:r>
              <a:rPr lang="fr-FR"/>
              <a:t>Document réalisé par AM Turbé Juge FEI 4 et M Delignières Juge FEI 3</a:t>
            </a:r>
          </a:p>
        </p:txBody>
      </p:sp>
      <p:sp>
        <p:nvSpPr>
          <p:cNvPr id="5" name="Slide Number Placeholder 4"/>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3506586536"/>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pPr lvl="0"/>
            <a:fld id="{2C5A3447-CD08-0743-9AE6-F1067BF97249}" type="datetime1">
              <a:rPr lang="fr-FR" smtClean="0"/>
              <a:t>09/03/2021</a:t>
            </a:fld>
            <a:endParaRPr lang="fr-FR"/>
          </a:p>
        </p:txBody>
      </p:sp>
      <p:sp>
        <p:nvSpPr>
          <p:cNvPr id="4" name="Footer Placeholder 3"/>
          <p:cNvSpPr>
            <a:spLocks noGrp="1"/>
          </p:cNvSpPr>
          <p:nvPr>
            <p:ph type="ftr" sz="quarter" idx="11"/>
          </p:nvPr>
        </p:nvSpPr>
        <p:spPr/>
        <p:txBody>
          <a:bodyPr/>
          <a:lstStyle/>
          <a:p>
            <a:pPr lvl="0"/>
            <a:r>
              <a:rPr lang="fr-FR"/>
              <a:t>Document réalisé par AM Turbé Juge FEI 4 et M Delignières Juge FEI 3</a:t>
            </a:r>
          </a:p>
        </p:txBody>
      </p:sp>
      <p:sp>
        <p:nvSpPr>
          <p:cNvPr id="5" name="Slide Number Placeholder 4"/>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3876332540"/>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lvl="0"/>
            <a:fld id="{2C5A3447-CD08-0743-9AE6-F1067BF97249}" type="datetime1">
              <a:rPr lang="fr-FR" smtClean="0"/>
              <a:t>09/03/2021</a:t>
            </a:fld>
            <a:endParaRPr lang="fr-FR"/>
          </a:p>
        </p:txBody>
      </p:sp>
      <p:sp>
        <p:nvSpPr>
          <p:cNvPr id="5" name="Footer Placeholder 4"/>
          <p:cNvSpPr>
            <a:spLocks noGrp="1"/>
          </p:cNvSpPr>
          <p:nvPr>
            <p:ph type="ftr" sz="quarter" idx="11"/>
          </p:nvPr>
        </p:nvSpPr>
        <p:spPr/>
        <p:txBody>
          <a:bodyPr/>
          <a:lstStyle/>
          <a:p>
            <a:pPr lvl="0"/>
            <a:r>
              <a:rPr lang="fr-FR"/>
              <a:t>Document réalisé par AM Turbé Juge FEI 4 et M Delignières Juge FEI 3</a:t>
            </a:r>
          </a:p>
        </p:txBody>
      </p:sp>
      <p:sp>
        <p:nvSpPr>
          <p:cNvPr id="6" name="Slide Number Placeholder 5"/>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1987588807"/>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lvl="0"/>
            <a:fld id="{2C5A3447-CD08-0743-9AE6-F1067BF97249}" type="datetime1">
              <a:rPr lang="fr-FR" smtClean="0"/>
              <a:t>09/03/2021</a:t>
            </a:fld>
            <a:endParaRPr lang="fr-FR"/>
          </a:p>
        </p:txBody>
      </p:sp>
      <p:sp>
        <p:nvSpPr>
          <p:cNvPr id="5" name="Footer Placeholder 4"/>
          <p:cNvSpPr>
            <a:spLocks noGrp="1"/>
          </p:cNvSpPr>
          <p:nvPr>
            <p:ph type="ftr" sz="quarter" idx="11"/>
          </p:nvPr>
        </p:nvSpPr>
        <p:spPr/>
        <p:txBody>
          <a:bodyPr/>
          <a:lstStyle/>
          <a:p>
            <a:pPr lvl="0"/>
            <a:r>
              <a:rPr lang="fr-FR"/>
              <a:t>Document réalisé par AM Turbé Juge FEI 4 et M Delignières Juge FEI 3</a:t>
            </a:r>
          </a:p>
        </p:txBody>
      </p:sp>
      <p:sp>
        <p:nvSpPr>
          <p:cNvPr id="6" name="Slide Number Placeholder 5"/>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2837607860"/>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4AFE68-9B99-4448-87E0-EAA9837DF4B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6A7B757-9C5E-6C4E-B447-0E641EA95BE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5F550F-865B-EC45-B252-7A828293B1E1}"/>
              </a:ext>
            </a:extLst>
          </p:cNvPr>
          <p:cNvSpPr>
            <a:spLocks noGrp="1"/>
          </p:cNvSpPr>
          <p:nvPr>
            <p:ph type="dt" sz="half" idx="10"/>
          </p:nvPr>
        </p:nvSpPr>
        <p:spPr/>
        <p:txBody>
          <a:bodyPr/>
          <a:lstStyle/>
          <a:p>
            <a:pPr lvl="0"/>
            <a:fld id="{2C5A3447-CD08-0743-9AE6-F1067BF97249}" type="datetime1">
              <a:rPr lang="fr-FR" smtClean="0"/>
              <a:t>09/03/2021</a:t>
            </a:fld>
            <a:endParaRPr lang="fr-FR"/>
          </a:p>
        </p:txBody>
      </p:sp>
      <p:sp>
        <p:nvSpPr>
          <p:cNvPr id="5" name="Espace réservé du pied de page 4">
            <a:extLst>
              <a:ext uri="{FF2B5EF4-FFF2-40B4-BE49-F238E27FC236}">
                <a16:creationId xmlns:a16="http://schemas.microsoft.com/office/drawing/2014/main" id="{C53AE1B0-A45B-0B4C-AB08-321B990BA4FB}"/>
              </a:ext>
            </a:extLst>
          </p:cNvPr>
          <p:cNvSpPr>
            <a:spLocks noGrp="1"/>
          </p:cNvSpPr>
          <p:nvPr>
            <p:ph type="ftr" sz="quarter" idx="11"/>
          </p:nvPr>
        </p:nvSpPr>
        <p:spPr/>
        <p:txBody>
          <a:bodyPr/>
          <a:lstStyle/>
          <a:p>
            <a:pPr lvl="0"/>
            <a:r>
              <a:rPr lang="fr-FR"/>
              <a:t>Document réalisé par AM Turbé Juge FEI 4 et M Delignières Juge FEI 3</a:t>
            </a:r>
          </a:p>
        </p:txBody>
      </p:sp>
      <p:sp>
        <p:nvSpPr>
          <p:cNvPr id="6" name="Espace réservé du numéro de diapositive 5">
            <a:extLst>
              <a:ext uri="{FF2B5EF4-FFF2-40B4-BE49-F238E27FC236}">
                <a16:creationId xmlns:a16="http://schemas.microsoft.com/office/drawing/2014/main" id="{EB148A4E-1030-744F-B819-9950E77DB7D7}"/>
              </a:ext>
            </a:extLst>
          </p:cNvPr>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2010451794"/>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a:p>
        </p:txBody>
      </p:sp>
      <p:sp>
        <p:nvSpPr>
          <p:cNvPr id="12" name="Content Placeholder 2"/>
          <p:cNvSpPr>
            <a:spLocks noGrp="1"/>
          </p:cNvSpPr>
          <p:nvPr>
            <p:ph sz="quarter" idx="13"/>
          </p:nvPr>
        </p:nvSpPr>
        <p:spPr>
          <a:xfrm>
            <a:off x="913774" y="2367092"/>
            <a:ext cx="103638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lvl="0"/>
            <a:fld id="{2C5A3447-CD08-0743-9AE6-F1067BF97249}" type="datetime1">
              <a:rPr lang="fr-FR" smtClean="0"/>
              <a:t>09/03/2021</a:t>
            </a:fld>
            <a:endParaRPr lang="fr-FR"/>
          </a:p>
        </p:txBody>
      </p:sp>
      <p:sp>
        <p:nvSpPr>
          <p:cNvPr id="5" name="Footer Placeholder 4"/>
          <p:cNvSpPr>
            <a:spLocks noGrp="1"/>
          </p:cNvSpPr>
          <p:nvPr>
            <p:ph type="ftr" sz="quarter" idx="11"/>
          </p:nvPr>
        </p:nvSpPr>
        <p:spPr/>
        <p:txBody>
          <a:bodyPr/>
          <a:lstStyle/>
          <a:p>
            <a:pPr lvl="0"/>
            <a:r>
              <a:rPr lang="fr-FR"/>
              <a:t>Document réalisé par AM Turbé Juge FEI 4 et M Delignières Juge FEI 3</a:t>
            </a:r>
          </a:p>
        </p:txBody>
      </p:sp>
      <p:sp>
        <p:nvSpPr>
          <p:cNvPr id="6" name="Slide Number Placeholder 5"/>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724702998"/>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lvl="0"/>
            <a:fld id="{265BF13E-6624-DC41-8B1A-9DC80DF80072}" type="datetime1">
              <a:rPr lang="fr-FR" smtClean="0"/>
              <a:t>09/03/2021</a:t>
            </a:fld>
            <a:endParaRPr lang="fr-FR"/>
          </a:p>
        </p:txBody>
      </p:sp>
      <p:sp>
        <p:nvSpPr>
          <p:cNvPr id="5" name="Footer Placeholder 4"/>
          <p:cNvSpPr>
            <a:spLocks noGrp="1"/>
          </p:cNvSpPr>
          <p:nvPr>
            <p:ph type="ftr" sz="quarter" idx="11"/>
          </p:nvPr>
        </p:nvSpPr>
        <p:spPr/>
        <p:txBody>
          <a:bodyPr/>
          <a:lstStyle/>
          <a:p>
            <a:pPr lvl="0"/>
            <a:r>
              <a:rPr lang="fr-FR"/>
              <a:t>Document réalisé par AM Turbé Juge FEI 4 et M Delignières Juge FEI 3</a:t>
            </a:r>
          </a:p>
        </p:txBody>
      </p:sp>
      <p:sp>
        <p:nvSpPr>
          <p:cNvPr id="6" name="Slide Number Placeholder 5"/>
          <p:cNvSpPr>
            <a:spLocks noGrp="1"/>
          </p:cNvSpPr>
          <p:nvPr>
            <p:ph type="sldNum" sz="quarter" idx="12"/>
          </p:nvPr>
        </p:nvSpPr>
        <p:spPr/>
        <p:txBody>
          <a:bodyPr/>
          <a:lstStyle/>
          <a:p>
            <a:pPr lvl="0"/>
            <a:fld id="{E200A054-50D9-0E45-85BF-F80B82DD6E1A}" type="slidenum">
              <a:rPr lang="fr-FR" smtClean="0"/>
              <a:t>‹N°›</a:t>
            </a:fld>
            <a:endParaRPr lang="fr-FR"/>
          </a:p>
        </p:txBody>
      </p:sp>
    </p:spTree>
    <p:extLst>
      <p:ext uri="{BB962C8B-B14F-4D97-AF65-F5344CB8AC3E}">
        <p14:creationId xmlns:p14="http://schemas.microsoft.com/office/powerpoint/2010/main" val="141644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a:p>
        </p:txBody>
      </p:sp>
      <p:sp>
        <p:nvSpPr>
          <p:cNvPr id="12" name="Content Placeholder 2"/>
          <p:cNvSpPr>
            <a:spLocks noGrp="1"/>
          </p:cNvSpPr>
          <p:nvPr>
            <p:ph sz="quarter" idx="13"/>
          </p:nvPr>
        </p:nvSpPr>
        <p:spPr>
          <a:xfrm>
            <a:off x="913774" y="2367092"/>
            <a:ext cx="51060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Content Placeholder 3"/>
          <p:cNvSpPr>
            <a:spLocks noGrp="1"/>
          </p:cNvSpPr>
          <p:nvPr>
            <p:ph sz="quarter" idx="14"/>
          </p:nvPr>
        </p:nvSpPr>
        <p:spPr>
          <a:xfrm>
            <a:off x="6172200" y="2367092"/>
            <a:ext cx="5105400"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pPr lvl="0"/>
            <a:fld id="{2C5A3447-CD08-0743-9AE6-F1067BF97249}" type="datetime1">
              <a:rPr lang="fr-FR" smtClean="0"/>
              <a:t>09/03/2021</a:t>
            </a:fld>
            <a:endParaRPr lang="fr-FR"/>
          </a:p>
        </p:txBody>
      </p:sp>
      <p:sp>
        <p:nvSpPr>
          <p:cNvPr id="6" name="Footer Placeholder 5"/>
          <p:cNvSpPr>
            <a:spLocks noGrp="1"/>
          </p:cNvSpPr>
          <p:nvPr>
            <p:ph type="ftr" sz="quarter" idx="11"/>
          </p:nvPr>
        </p:nvSpPr>
        <p:spPr/>
        <p:txBody>
          <a:bodyPr/>
          <a:lstStyle/>
          <a:p>
            <a:pPr lvl="0"/>
            <a:r>
              <a:rPr lang="fr-FR"/>
              <a:t>Document réalisé par AM Turbé Juge FEI 4 et M Delignières Juge FEI 3</a:t>
            </a:r>
          </a:p>
        </p:txBody>
      </p:sp>
      <p:sp>
        <p:nvSpPr>
          <p:cNvPr id="7" name="Slide Number Placeholder 6"/>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1552253496"/>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pPr lvl="0"/>
            <a:fld id="{2C5A3447-CD08-0743-9AE6-F1067BF97249}" type="datetime1">
              <a:rPr lang="fr-FR" smtClean="0"/>
              <a:t>09/03/2021</a:t>
            </a:fld>
            <a:endParaRPr lang="fr-FR"/>
          </a:p>
        </p:txBody>
      </p:sp>
      <p:sp>
        <p:nvSpPr>
          <p:cNvPr id="8" name="Footer Placeholder 7"/>
          <p:cNvSpPr>
            <a:spLocks noGrp="1"/>
          </p:cNvSpPr>
          <p:nvPr>
            <p:ph type="ftr" sz="quarter" idx="11"/>
          </p:nvPr>
        </p:nvSpPr>
        <p:spPr/>
        <p:txBody>
          <a:bodyPr/>
          <a:lstStyle/>
          <a:p>
            <a:pPr lvl="0"/>
            <a:r>
              <a:rPr lang="fr-FR"/>
              <a:t>Document réalisé par AM Turbé Juge FEI 4 et M Delignières Juge FEI 3</a:t>
            </a:r>
          </a:p>
        </p:txBody>
      </p:sp>
      <p:sp>
        <p:nvSpPr>
          <p:cNvPr id="9" name="Slide Number Placeholder 8"/>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1671937260"/>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pPr lvl="0"/>
            <a:fld id="{96872F7A-ED56-1244-9AC2-DA7267914F55}" type="datetime1">
              <a:rPr lang="fr-FR" smtClean="0"/>
              <a:t>09/03/2021</a:t>
            </a:fld>
            <a:endParaRPr lang="fr-FR"/>
          </a:p>
        </p:txBody>
      </p:sp>
      <p:sp>
        <p:nvSpPr>
          <p:cNvPr id="4" name="Footer Placeholder 3"/>
          <p:cNvSpPr>
            <a:spLocks noGrp="1"/>
          </p:cNvSpPr>
          <p:nvPr>
            <p:ph type="ftr" sz="quarter" idx="11"/>
          </p:nvPr>
        </p:nvSpPr>
        <p:spPr/>
        <p:txBody>
          <a:bodyPr/>
          <a:lstStyle/>
          <a:p>
            <a:pPr lvl="0"/>
            <a:r>
              <a:rPr lang="fr-FR"/>
              <a:t>Document réalisé par AM Turbé Juge FEI 4 et M Delignières Juge FEI 3</a:t>
            </a:r>
          </a:p>
        </p:txBody>
      </p:sp>
      <p:sp>
        <p:nvSpPr>
          <p:cNvPr id="5" name="Slide Number Placeholder 4"/>
          <p:cNvSpPr>
            <a:spLocks noGrp="1"/>
          </p:cNvSpPr>
          <p:nvPr>
            <p:ph type="sldNum" sz="quarter" idx="12"/>
          </p:nvPr>
        </p:nvSpPr>
        <p:spPr/>
        <p:txBody>
          <a:bodyPr/>
          <a:lstStyle/>
          <a:p>
            <a:pPr lvl="0"/>
            <a:fld id="{5EF9D81C-8BF0-904D-9E2C-BF10DB66D18A}" type="slidenum">
              <a:rPr lang="fr-FR" smtClean="0"/>
              <a:t>‹N°›</a:t>
            </a:fld>
            <a:endParaRPr lang="fr-FR"/>
          </a:p>
        </p:txBody>
      </p:sp>
    </p:spTree>
    <p:extLst>
      <p:ext uri="{BB962C8B-B14F-4D97-AF65-F5344CB8AC3E}">
        <p14:creationId xmlns:p14="http://schemas.microsoft.com/office/powerpoint/2010/main" val="2648046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lvl="0"/>
            <a:fld id="{5CE971BF-F7DA-E440-9ACC-F32984ED6127}" type="datetime1">
              <a:rPr lang="fr-FR" smtClean="0"/>
              <a:t>09/03/2021</a:t>
            </a:fld>
            <a:endParaRPr lang="fr-FR"/>
          </a:p>
        </p:txBody>
      </p:sp>
      <p:sp>
        <p:nvSpPr>
          <p:cNvPr id="3" name="Footer Placeholder 2"/>
          <p:cNvSpPr>
            <a:spLocks noGrp="1"/>
          </p:cNvSpPr>
          <p:nvPr>
            <p:ph type="ftr" sz="quarter" idx="11"/>
          </p:nvPr>
        </p:nvSpPr>
        <p:spPr/>
        <p:txBody>
          <a:bodyPr/>
          <a:lstStyle/>
          <a:p>
            <a:pPr lvl="0"/>
            <a:r>
              <a:rPr lang="fr-FR"/>
              <a:t>Document réalisé par AM Turbé Juge FEI 4 et M Delignières Juge FEI 3</a:t>
            </a:r>
          </a:p>
        </p:txBody>
      </p:sp>
      <p:sp>
        <p:nvSpPr>
          <p:cNvPr id="4" name="Slide Number Placeholder 3"/>
          <p:cNvSpPr>
            <a:spLocks noGrp="1"/>
          </p:cNvSpPr>
          <p:nvPr>
            <p:ph type="sldNum" sz="quarter" idx="12"/>
          </p:nvPr>
        </p:nvSpPr>
        <p:spPr/>
        <p:txBody>
          <a:bodyPr/>
          <a:lstStyle/>
          <a:p>
            <a:pPr lvl="0"/>
            <a:fld id="{9B02DA1D-4B73-5E44-B2C3-3B34D0D9EEFC}" type="slidenum">
              <a:rPr lang="fr-FR" smtClean="0"/>
              <a:t>‹N°›</a:t>
            </a:fld>
            <a:endParaRPr lang="fr-FR"/>
          </a:p>
        </p:txBody>
      </p:sp>
    </p:spTree>
    <p:extLst>
      <p:ext uri="{BB962C8B-B14F-4D97-AF65-F5344CB8AC3E}">
        <p14:creationId xmlns:p14="http://schemas.microsoft.com/office/powerpoint/2010/main" val="222555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a:p>
        </p:txBody>
      </p:sp>
      <p:sp>
        <p:nvSpPr>
          <p:cNvPr id="10" name="Content Placeholder 2"/>
          <p:cNvSpPr>
            <a:spLocks noGrp="1"/>
          </p:cNvSpPr>
          <p:nvPr>
            <p:ph sz="quarter" idx="13"/>
          </p:nvPr>
        </p:nvSpPr>
        <p:spPr>
          <a:xfrm>
            <a:off x="5078062" y="609600"/>
            <a:ext cx="6200163" cy="51815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lvl="0"/>
            <a:fld id="{2C5A3447-CD08-0743-9AE6-F1067BF97249}" type="datetime1">
              <a:rPr lang="fr-FR" smtClean="0"/>
              <a:t>09/03/2021</a:t>
            </a:fld>
            <a:endParaRPr lang="fr-FR"/>
          </a:p>
        </p:txBody>
      </p:sp>
      <p:sp>
        <p:nvSpPr>
          <p:cNvPr id="6" name="Footer Placeholder 5"/>
          <p:cNvSpPr>
            <a:spLocks noGrp="1"/>
          </p:cNvSpPr>
          <p:nvPr>
            <p:ph type="ftr" sz="quarter" idx="11"/>
          </p:nvPr>
        </p:nvSpPr>
        <p:spPr/>
        <p:txBody>
          <a:bodyPr/>
          <a:lstStyle/>
          <a:p>
            <a:pPr lvl="0"/>
            <a:r>
              <a:rPr lang="fr-FR"/>
              <a:t>Document réalisé par AM Turbé Juge FEI 4 et M Delignières Juge FEI 3</a:t>
            </a:r>
          </a:p>
        </p:txBody>
      </p:sp>
      <p:sp>
        <p:nvSpPr>
          <p:cNvPr id="7" name="Slide Number Placeholder 6"/>
          <p:cNvSpPr>
            <a:spLocks noGrp="1"/>
          </p:cNvSpPr>
          <p:nvPr>
            <p:ph type="sldNum" sz="quarter" idx="12"/>
          </p:nvPr>
        </p:nvSpPr>
        <p:spPr/>
        <p:txBody>
          <a:body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425057898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lvl="0"/>
            <a:fld id="{FCFB6705-B213-D748-8BB2-BC2C78E25351}" type="datetime1">
              <a:rPr lang="fr-FR" smtClean="0"/>
              <a:t>09/03/2021</a:t>
            </a:fld>
            <a:endParaRPr lang="fr-FR"/>
          </a:p>
        </p:txBody>
      </p:sp>
      <p:sp>
        <p:nvSpPr>
          <p:cNvPr id="6" name="Footer Placeholder 5"/>
          <p:cNvSpPr>
            <a:spLocks noGrp="1"/>
          </p:cNvSpPr>
          <p:nvPr>
            <p:ph type="ftr" sz="quarter" idx="11"/>
          </p:nvPr>
        </p:nvSpPr>
        <p:spPr/>
        <p:txBody>
          <a:bodyPr/>
          <a:lstStyle/>
          <a:p>
            <a:pPr lvl="0"/>
            <a:r>
              <a:rPr lang="fr-FR"/>
              <a:t>Document réalisé par AM Turbé Juge FEI 4 et M Delignières Juge FEI 3</a:t>
            </a:r>
          </a:p>
        </p:txBody>
      </p:sp>
      <p:sp>
        <p:nvSpPr>
          <p:cNvPr id="7" name="Slide Number Placeholder 6"/>
          <p:cNvSpPr>
            <a:spLocks noGrp="1"/>
          </p:cNvSpPr>
          <p:nvPr>
            <p:ph type="sldNum" sz="quarter" idx="12"/>
          </p:nvPr>
        </p:nvSpPr>
        <p:spPr/>
        <p:txBody>
          <a:bodyPr/>
          <a:lstStyle/>
          <a:p>
            <a:pPr lvl="0"/>
            <a:fld id="{B17823B6-4DB0-EA4C-B2BD-F640968678EE}" type="slidenum">
              <a:rPr lang="fr-FR" smtClean="0"/>
              <a:t>‹N°›</a:t>
            </a:fld>
            <a:endParaRPr lang="fr-FR"/>
          </a:p>
        </p:txBody>
      </p:sp>
    </p:spTree>
    <p:extLst>
      <p:ext uri="{BB962C8B-B14F-4D97-AF65-F5344CB8AC3E}">
        <p14:creationId xmlns:p14="http://schemas.microsoft.com/office/powerpoint/2010/main" val="3035022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lvl="0"/>
            <a:fld id="{2C5A3447-CD08-0743-9AE6-F1067BF97249}" type="datetime1">
              <a:rPr lang="fr-FR" smtClean="0"/>
              <a:t>09/03/2021</a:t>
            </a:fld>
            <a:endParaRPr lang="fr-F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lvl="0"/>
            <a:r>
              <a:rPr lang="fr-FR"/>
              <a:t>Document réalisé par AM Turbé Juge FEI 4 et M Delignières Juge FEI 3</a:t>
            </a: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lvl="0"/>
            <a:fld id="{3BA22615-5FC8-A146-B152-2B8D185959E2}" type="slidenum">
              <a:rPr lang="fr-FR" smtClean="0"/>
              <a:t>‹N°›</a:t>
            </a:fld>
            <a:endParaRPr lang="fr-FR"/>
          </a:p>
        </p:txBody>
      </p:sp>
    </p:spTree>
    <p:extLst>
      <p:ext uri="{BB962C8B-B14F-4D97-AF65-F5344CB8AC3E}">
        <p14:creationId xmlns:p14="http://schemas.microsoft.com/office/powerpoint/2010/main" val="285281381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Lst>
  <p:hf sldNum="0" hd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iew.genial.ly/603ff567a7c8140d975b5a65"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view.genial.ly/603ff567a7c8140d975b5a65"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8.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crehautsdefrance.com/attelage/" TargetMode="External"/><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www.facebook.com/groups/attelagehdf?locale=fr_F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if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tif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ideo" Target="https://www.youtube.com/embed/wfOiGJHH08s?feature=oembed" TargetMode="Externa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0D631C-E274-7D48-8873-D402D3C6B5FE}"/>
              </a:ext>
            </a:extLst>
          </p:cNvPr>
          <p:cNvSpPr txBox="1">
            <a:spLocks noGrp="1"/>
          </p:cNvSpPr>
          <p:nvPr>
            <p:ph type="ctrTitle"/>
          </p:nvPr>
        </p:nvSpPr>
        <p:spPr>
          <a:xfrm>
            <a:off x="838199" y="1999961"/>
            <a:ext cx="3190103" cy="3140449"/>
          </a:xfrm>
        </p:spPr>
        <p:txBody>
          <a:bodyPr vert="horz" lIns="91440" tIns="45720" rIns="91440" bIns="45720" rtlCol="0" anchor="ctr">
            <a:normAutofit fontScale="90000"/>
          </a:bodyPr>
          <a:lstStyle/>
          <a:p>
            <a:pPr>
              <a:spcBef>
                <a:spcPct val="0"/>
              </a:spcBef>
            </a:pPr>
            <a:r>
              <a:rPr lang="en-US" sz="3200" kern="1200" dirty="0">
                <a:latin typeface="+mj-lt"/>
                <a:ea typeface="+mj-ea"/>
                <a:cs typeface="+mj-cs"/>
              </a:rPr>
              <a:t>Présentation DE LA REPRISE AMATEUR ELITE GP SOLO CHEVAL (FEI3*)</a:t>
            </a:r>
            <a:br>
              <a:rPr lang="en-US" sz="3200" kern="1200" dirty="0">
                <a:latin typeface="+mj-lt"/>
                <a:ea typeface="+mj-ea"/>
                <a:cs typeface="+mj-cs"/>
              </a:rPr>
            </a:br>
            <a:br>
              <a:rPr lang="en-US" sz="3200" kern="1200" dirty="0">
                <a:latin typeface="+mj-lt"/>
                <a:ea typeface="+mj-ea"/>
                <a:cs typeface="+mj-cs"/>
              </a:rPr>
            </a:br>
            <a:r>
              <a:rPr lang="en-US" sz="3200" kern="1200" dirty="0">
                <a:latin typeface="+mj-lt"/>
                <a:ea typeface="+mj-ea"/>
                <a:cs typeface="+mj-cs"/>
              </a:rPr>
              <a:t>7 MARS 2021 </a:t>
            </a:r>
          </a:p>
        </p:txBody>
      </p:sp>
      <p:sp>
        <p:nvSpPr>
          <p:cNvPr id="3" name="Espace réservé du pied de page 2">
            <a:extLst>
              <a:ext uri="{FF2B5EF4-FFF2-40B4-BE49-F238E27FC236}">
                <a16:creationId xmlns:a16="http://schemas.microsoft.com/office/drawing/2014/main" id="{029BE6AD-12AE-A943-9EB2-3EBC44BE60EB}"/>
              </a:ext>
            </a:extLst>
          </p:cNvPr>
          <p:cNvSpPr>
            <a:spLocks noGrp="1"/>
          </p:cNvSpPr>
          <p:nvPr>
            <p:ph type="ftr" sz="quarter" idx="11"/>
          </p:nvPr>
        </p:nvSpPr>
        <p:spPr>
          <a:xfrm>
            <a:off x="526379" y="6343993"/>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pic>
        <p:nvPicPr>
          <p:cNvPr id="11" name="Image 10">
            <a:extLst>
              <a:ext uri="{FF2B5EF4-FFF2-40B4-BE49-F238E27FC236}">
                <a16:creationId xmlns:a16="http://schemas.microsoft.com/office/drawing/2014/main" id="{0C2B3DB8-2D11-1C44-8A90-50F8ED33B6EB}"/>
              </a:ext>
            </a:extLst>
          </p:cNvPr>
          <p:cNvPicPr>
            <a:picLocks noChangeAspect="1"/>
          </p:cNvPicPr>
          <p:nvPr/>
        </p:nvPicPr>
        <p:blipFill>
          <a:blip r:embed="rId3"/>
          <a:stretch>
            <a:fillRect/>
          </a:stretch>
        </p:blipFill>
        <p:spPr>
          <a:xfrm>
            <a:off x="4207933" y="1362993"/>
            <a:ext cx="7347537" cy="41329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DCD7AE7A-E153-0442-B83C-89A1DCDF1BCE}"/>
              </a:ext>
            </a:extLst>
          </p:cNvPr>
          <p:cNvSpPr txBox="1">
            <a:spLocks noGrp="1"/>
          </p:cNvSpPr>
          <p:nvPr>
            <p:ph type="title"/>
          </p:nvPr>
        </p:nvSpPr>
        <p:spPr>
          <a:xfrm>
            <a:off x="209550" y="277091"/>
            <a:ext cx="7791885" cy="1322887"/>
          </a:xfrm>
        </p:spPr>
        <p:txBody>
          <a:bodyPr>
            <a:normAutofit/>
          </a:bodyPr>
          <a:lstStyle/>
          <a:p>
            <a:pPr lvl="0" algn="ctr"/>
            <a:r>
              <a:rPr lang="fr-FR" b="1">
                <a:solidFill>
                  <a:schemeClr val="tx1"/>
                </a:solidFill>
              </a:rPr>
              <a:t>CARACTERISTIQUES de la reprise FFE AMATEUR ELITE SOLO CHEVAL (FEI3*)</a:t>
            </a:r>
          </a:p>
        </p:txBody>
      </p:sp>
      <p:sp>
        <p:nvSpPr>
          <p:cNvPr id="3" name="Espace réservé du contenu 4">
            <a:extLst>
              <a:ext uri="{FF2B5EF4-FFF2-40B4-BE49-F238E27FC236}">
                <a16:creationId xmlns:a16="http://schemas.microsoft.com/office/drawing/2014/main" id="{B75AC6FD-9D2D-3D40-B7E6-41B14395049D}"/>
              </a:ext>
            </a:extLst>
          </p:cNvPr>
          <p:cNvSpPr txBox="1">
            <a:spLocks noGrp="1"/>
          </p:cNvSpPr>
          <p:nvPr>
            <p:ph idx="1"/>
          </p:nvPr>
        </p:nvSpPr>
        <p:spPr>
          <a:xfrm>
            <a:off x="489046" y="1729048"/>
            <a:ext cx="7221939" cy="4373640"/>
          </a:xfrm>
        </p:spPr>
        <p:txBody>
          <a:bodyPr>
            <a:normAutofit fontScale="70000" lnSpcReduction="20000"/>
          </a:bodyPr>
          <a:lstStyle/>
          <a:p>
            <a:pPr lvl="0"/>
            <a:r>
              <a:rPr lang="fr-FR" sz="2800" dirty="0">
                <a:solidFill>
                  <a:schemeClr val="tx1"/>
                </a:solidFill>
              </a:rPr>
              <a:t>Cette nouvelle reprise remplace l’actuelle 3B HP 1, déroulée par les amateurs Elite solo et les meneurs internationaux 3*et sera en vigueur dès ce début de saison.</a:t>
            </a:r>
          </a:p>
          <a:p>
            <a:pPr lvl="0"/>
            <a:r>
              <a:rPr lang="fr-FR" sz="2800" dirty="0">
                <a:solidFill>
                  <a:schemeClr val="tx1"/>
                </a:solidFill>
              </a:rPr>
              <a:t>Elle sera donc la reprise qualificative pour les championnats du monde mais aussi la reprise des attelages amateur élite solo (sauf  les poneys pour la saison 2021 qui ont leur championnat cette année )</a:t>
            </a:r>
          </a:p>
          <a:p>
            <a:pPr lvl="0"/>
            <a:r>
              <a:rPr lang="fr-FR" sz="2800" dirty="0">
                <a:solidFill>
                  <a:schemeClr val="tx1"/>
                </a:solidFill>
              </a:rPr>
              <a:t>Elle comporte beaucoup de figures au galop, très peu de pas , et tout comme la 2* une entrée sans salut, celui-ci s’effectuant à la fin de la reprise. De plus, les figures à une main ne sont plus demandées.  </a:t>
            </a:r>
          </a:p>
        </p:txBody>
      </p:sp>
      <p:pic>
        <p:nvPicPr>
          <p:cNvPr id="8" name="Graphique 7" descr="Clap contour">
            <a:hlinkClick r:id="rId3"/>
            <a:extLst>
              <a:ext uri="{FF2B5EF4-FFF2-40B4-BE49-F238E27FC236}">
                <a16:creationId xmlns:a16="http://schemas.microsoft.com/office/drawing/2014/main" id="{879278A4-69A5-F040-A0E5-42E740C7B62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95981" y="1990229"/>
            <a:ext cx="2906973" cy="2906973"/>
          </a:xfrm>
          <a:prstGeom prst="rect">
            <a:avLst/>
          </a:prstGeom>
        </p:spPr>
      </p:pic>
      <p:sp>
        <p:nvSpPr>
          <p:cNvPr id="7" name="Espace réservé du pied de page 2">
            <a:extLst>
              <a:ext uri="{FF2B5EF4-FFF2-40B4-BE49-F238E27FC236}">
                <a16:creationId xmlns:a16="http://schemas.microsoft.com/office/drawing/2014/main" id="{38C1B783-C12E-B142-8E6F-79E9A5DD73BE}"/>
              </a:ext>
            </a:extLst>
          </p:cNvPr>
          <p:cNvSpPr>
            <a:spLocks noGrp="1"/>
          </p:cNvSpPr>
          <p:nvPr>
            <p:ph type="ftr" sz="quarter" idx="11"/>
          </p:nvPr>
        </p:nvSpPr>
        <p:spPr>
          <a:xfrm>
            <a:off x="526379" y="6343993"/>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extLst>
      <p:ext uri="{BB962C8B-B14F-4D97-AF65-F5344CB8AC3E}">
        <p14:creationId xmlns:p14="http://schemas.microsoft.com/office/powerpoint/2010/main" val="2956914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Espace réservé du pied de page 2">
            <a:extLst>
              <a:ext uri="{FF2B5EF4-FFF2-40B4-BE49-F238E27FC236}">
                <a16:creationId xmlns:a16="http://schemas.microsoft.com/office/drawing/2014/main" id="{38C1B783-C12E-B142-8E6F-79E9A5DD73BE}"/>
              </a:ext>
            </a:extLst>
          </p:cNvPr>
          <p:cNvSpPr>
            <a:spLocks noGrp="1"/>
          </p:cNvSpPr>
          <p:nvPr>
            <p:ph type="ftr" sz="quarter" idx="11"/>
          </p:nvPr>
        </p:nvSpPr>
        <p:spPr>
          <a:xfrm>
            <a:off x="526379" y="6343993"/>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pic>
        <p:nvPicPr>
          <p:cNvPr id="11" name="Image 10">
            <a:hlinkClick r:id="rId3"/>
            <a:extLst>
              <a:ext uri="{FF2B5EF4-FFF2-40B4-BE49-F238E27FC236}">
                <a16:creationId xmlns:a16="http://schemas.microsoft.com/office/drawing/2014/main" id="{DDC6552F-EB99-744D-8460-CD2737DD9F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1565" y="412566"/>
            <a:ext cx="8668870" cy="4859130"/>
          </a:xfrm>
          <a:prstGeom prst="rect">
            <a:avLst/>
          </a:prstGeom>
        </p:spPr>
      </p:pic>
      <p:sp>
        <p:nvSpPr>
          <p:cNvPr id="12" name="ZoneTexte 11">
            <a:extLst>
              <a:ext uri="{FF2B5EF4-FFF2-40B4-BE49-F238E27FC236}">
                <a16:creationId xmlns:a16="http://schemas.microsoft.com/office/drawing/2014/main" id="{B18E8639-F234-9244-BA7C-298847748A76}"/>
              </a:ext>
            </a:extLst>
          </p:cNvPr>
          <p:cNvSpPr txBox="1"/>
          <p:nvPr/>
        </p:nvSpPr>
        <p:spPr>
          <a:xfrm>
            <a:off x="2169459" y="5593976"/>
            <a:ext cx="7853082" cy="369332"/>
          </a:xfrm>
          <a:prstGeom prst="rect">
            <a:avLst/>
          </a:prstGeom>
          <a:noFill/>
        </p:spPr>
        <p:txBody>
          <a:bodyPr wrap="square" rtlCol="0">
            <a:spAutoFit/>
          </a:bodyPr>
          <a:lstStyle/>
          <a:p>
            <a:r>
              <a:rPr lang="fr-FR" dirty="0"/>
              <a:t>Lien vers le support : </a:t>
            </a:r>
            <a:r>
              <a:rPr lang="fr-FR" dirty="0">
                <a:hlinkClick r:id="rId3"/>
              </a:rPr>
              <a:t>https://</a:t>
            </a:r>
            <a:r>
              <a:rPr lang="fr-FR" dirty="0" err="1">
                <a:hlinkClick r:id="rId3"/>
              </a:rPr>
              <a:t>view.genial.ly</a:t>
            </a:r>
            <a:r>
              <a:rPr lang="fr-FR" dirty="0">
                <a:hlinkClick r:id="rId3"/>
              </a:rPr>
              <a:t>/603ff567a7c8140d975b5a65</a:t>
            </a:r>
            <a:endParaRPr lang="fr-FR" dirty="0"/>
          </a:p>
        </p:txBody>
      </p:sp>
    </p:spTree>
    <p:extLst>
      <p:ext uri="{BB962C8B-B14F-4D97-AF65-F5344CB8AC3E}">
        <p14:creationId xmlns:p14="http://schemas.microsoft.com/office/powerpoint/2010/main" val="1194026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FD486122-CCEA-764F-9DE0-D8E9FA9E0CC3}"/>
              </a:ext>
            </a:extLst>
          </p:cNvPr>
          <p:cNvSpPr>
            <a:spLocks noGrp="1" noChangeArrowheads="1"/>
          </p:cNvSpPr>
          <p:nvPr>
            <p:ph type="title"/>
          </p:nvPr>
        </p:nvSpPr>
        <p:spPr>
          <a:xfrm>
            <a:off x="1143001" y="1676400"/>
            <a:ext cx="4038600" cy="3505200"/>
          </a:xfrm>
        </p:spPr>
        <p:txBody>
          <a:bodyPr vert="horz" lIns="91440" tIns="45720" rIns="91440" bIns="45720" rtlCol="0" anchor="t">
            <a:normAutofit/>
          </a:bodyPr>
          <a:lstStyle/>
          <a:p>
            <a:pPr>
              <a:spcBef>
                <a:spcPct val="0"/>
              </a:spcBef>
              <a:defRPr/>
            </a:pPr>
            <a:r>
              <a:rPr lang="en-US" altLang="fr-FR" sz="4000" kern="1200">
                <a:solidFill>
                  <a:schemeClr val="tx1"/>
                </a:solidFill>
                <a:latin typeface="+mj-lt"/>
                <a:ea typeface="+mj-ea"/>
                <a:cs typeface="+mj-cs"/>
              </a:rPr>
              <a:t>Les notes d’impression générale</a:t>
            </a:r>
          </a:p>
        </p:txBody>
      </p:sp>
      <p:sp>
        <p:nvSpPr>
          <p:cNvPr id="11" name="Rectangle 3">
            <a:extLst>
              <a:ext uri="{FF2B5EF4-FFF2-40B4-BE49-F238E27FC236}">
                <a16:creationId xmlns:a16="http://schemas.microsoft.com/office/drawing/2014/main" id="{5A8EDDA8-4C11-5543-8418-B67535B42AF0}"/>
              </a:ext>
            </a:extLst>
          </p:cNvPr>
          <p:cNvSpPr txBox="1">
            <a:spLocks noChangeArrowheads="1"/>
          </p:cNvSpPr>
          <p:nvPr/>
        </p:nvSpPr>
        <p:spPr>
          <a:xfrm>
            <a:off x="5181601" y="1676400"/>
            <a:ext cx="5867398" cy="3505200"/>
          </a:xfrm>
          <a:prstGeom prst="rect">
            <a:avLst/>
          </a:prstGeom>
        </p:spPr>
        <p:txBody>
          <a:bodyPr vert="horz" lIns="91440" tIns="45720" rIns="91440" bIns="45720" rtlCol="0" anchorCtr="0" compatLnSpc="1">
            <a:normAutofit/>
          </a:bodyPr>
          <a:lstStyle>
            <a:lvl1pPr marL="228600" marR="0" lvl="0" indent="-228600" algn="l" defTabSz="914400" rtl="0" fontAlgn="auto" hangingPunct="1">
              <a:lnSpc>
                <a:spcPct val="120000"/>
              </a:lnSpc>
              <a:spcBef>
                <a:spcPts val="1000"/>
              </a:spcBef>
              <a:spcAft>
                <a:spcPts val="0"/>
              </a:spcAft>
              <a:buSzPct val="125000"/>
              <a:buFont typeface="Arial" pitchFamily="34"/>
              <a:buChar char="•"/>
              <a:tabLst/>
              <a:defRPr lang="fr-FR" sz="2400" b="0" i="0" u="none" strike="noStrike" kern="1200" cap="none" spc="0" baseline="0">
                <a:solidFill>
                  <a:srgbClr val="FFFFFF"/>
                </a:solidFill>
                <a:uFillTx/>
                <a:latin typeface="Tw Cen MT"/>
              </a:defRPr>
            </a:lvl1pPr>
            <a:lvl2pPr marL="685800" marR="0" lvl="1" indent="-228600" algn="l" defTabSz="914400" rtl="0" fontAlgn="auto" hangingPunct="1">
              <a:lnSpc>
                <a:spcPct val="120000"/>
              </a:lnSpc>
              <a:spcBef>
                <a:spcPts val="500"/>
              </a:spcBef>
              <a:spcAft>
                <a:spcPts val="0"/>
              </a:spcAft>
              <a:buSzPct val="125000"/>
              <a:buFont typeface="Arial" pitchFamily="34"/>
              <a:buChar char="•"/>
              <a:tabLst/>
              <a:defRPr lang="fr-FR" sz="2000" b="0" i="0" u="none" strike="noStrike" kern="1200" cap="none" spc="0" baseline="0">
                <a:solidFill>
                  <a:srgbClr val="FFFFFF"/>
                </a:solidFill>
                <a:uFillTx/>
                <a:latin typeface="Tw Cen MT"/>
              </a:defRPr>
            </a:lvl2pPr>
            <a:lvl3pPr marL="1143000" marR="0" lvl="2" indent="-228600" algn="l" defTabSz="914400" rtl="0" fontAlgn="auto" hangingPunct="1">
              <a:lnSpc>
                <a:spcPct val="120000"/>
              </a:lnSpc>
              <a:spcBef>
                <a:spcPts val="500"/>
              </a:spcBef>
              <a:spcAft>
                <a:spcPts val="0"/>
              </a:spcAft>
              <a:buSzPct val="125000"/>
              <a:buFont typeface="Arial" pitchFamily="34"/>
              <a:buChar char="•"/>
              <a:tabLst/>
              <a:defRPr lang="fr-FR" sz="1800" b="0" i="0" u="none" strike="noStrike" kern="1200" cap="none" spc="0" baseline="0">
                <a:solidFill>
                  <a:srgbClr val="FFFFFF"/>
                </a:solidFill>
                <a:uFillTx/>
                <a:latin typeface="Tw Cen MT"/>
              </a:defRPr>
            </a:lvl3pPr>
            <a:lvl4pPr marL="1600200" marR="0" lvl="3" indent="-228600" algn="l" defTabSz="914400" rtl="0" fontAlgn="auto" hangingPunct="1">
              <a:lnSpc>
                <a:spcPct val="120000"/>
              </a:lnSpc>
              <a:spcBef>
                <a:spcPts val="500"/>
              </a:spcBef>
              <a:spcAft>
                <a:spcPts val="0"/>
              </a:spcAft>
              <a:buSzPct val="125000"/>
              <a:buFont typeface="Arial" pitchFamily="34"/>
              <a:buChar char="•"/>
              <a:tabLst/>
              <a:defRPr lang="fr-FR" sz="1600" b="0" i="0" u="none" strike="noStrike" kern="1200" cap="none" spc="0" baseline="0">
                <a:solidFill>
                  <a:srgbClr val="FFFFFF"/>
                </a:solidFill>
                <a:uFillTx/>
                <a:latin typeface="Tw Cen MT"/>
              </a:defRPr>
            </a:lvl4pPr>
            <a:lvl5pPr marL="2057400" marR="0" lvl="4" indent="-228600" algn="l" defTabSz="914400" rtl="0" fontAlgn="auto" hangingPunct="1">
              <a:lnSpc>
                <a:spcPct val="120000"/>
              </a:lnSpc>
              <a:spcBef>
                <a:spcPts val="500"/>
              </a:spcBef>
              <a:spcAft>
                <a:spcPts val="0"/>
              </a:spcAft>
              <a:buSzPct val="125000"/>
              <a:buFont typeface="Arial" pitchFamily="34"/>
              <a:buChar char="•"/>
              <a:tabLst/>
              <a:defRPr lang="fr-FR" sz="1600" b="0" i="0" u="none" strike="noStrike" kern="1200" cap="none" spc="0" baseline="0">
                <a:solidFill>
                  <a:srgbClr val="FFFFFF"/>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Arial" panose="020B0604020202020204" pitchFamily="34" charset="0"/>
              <a:buChar char="•"/>
              <a:defRPr/>
            </a:pPr>
            <a:r>
              <a:rPr lang="fr-FR" altLang="fr-FR" sz="2800">
                <a:solidFill>
                  <a:schemeClr val="tx1">
                    <a:alpha val="55000"/>
                  </a:schemeClr>
                </a:solidFill>
                <a:latin typeface="+mn-lt"/>
              </a:rPr>
              <a:t>Elles sont le reflet de ce qui a été vu tout au long de la reprise, tant sur la précision des transitions, du tracé sur la communication meneur / cheval.</a:t>
            </a:r>
          </a:p>
          <a:p>
            <a:pPr>
              <a:lnSpc>
                <a:spcPct val="90000"/>
              </a:lnSpc>
              <a:buFont typeface="Arial" panose="020B0604020202020204" pitchFamily="34" charset="0"/>
              <a:buChar char="•"/>
              <a:defRPr/>
            </a:pPr>
            <a:r>
              <a:rPr lang="fr-FR" altLang="fr-FR" sz="2800">
                <a:solidFill>
                  <a:schemeClr val="tx1">
                    <a:alpha val="55000"/>
                  </a:schemeClr>
                </a:solidFill>
                <a:latin typeface="+mn-lt"/>
              </a:rPr>
              <a:t>Elles sont au nombre de deux et concernent le meneur et la présentation </a:t>
            </a:r>
          </a:p>
        </p:txBody>
      </p:sp>
      <p:sp>
        <p:nvSpPr>
          <p:cNvPr id="5" name="Espace réservé du pied de page 2">
            <a:extLst>
              <a:ext uri="{FF2B5EF4-FFF2-40B4-BE49-F238E27FC236}">
                <a16:creationId xmlns:a16="http://schemas.microsoft.com/office/drawing/2014/main" id="{5636DE33-51FB-D642-97CD-CE4472B2C50E}"/>
              </a:ext>
            </a:extLst>
          </p:cNvPr>
          <p:cNvSpPr>
            <a:spLocks noGrp="1"/>
          </p:cNvSpPr>
          <p:nvPr>
            <p:ph type="ftr" sz="quarter" idx="11"/>
          </p:nvPr>
        </p:nvSpPr>
        <p:spPr>
          <a:xfrm>
            <a:off x="526379" y="6343993"/>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extLst>
      <p:ext uri="{BB962C8B-B14F-4D97-AF65-F5344CB8AC3E}">
        <p14:creationId xmlns:p14="http://schemas.microsoft.com/office/powerpoint/2010/main" val="1930608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A5CE317-CED2-3F4B-98BF-9AC33E2B7629}"/>
              </a:ext>
            </a:extLst>
          </p:cNvPr>
          <p:cNvSpPr>
            <a:spLocks noGrp="1" noChangeArrowheads="1"/>
          </p:cNvSpPr>
          <p:nvPr>
            <p:ph type="title"/>
          </p:nvPr>
        </p:nvSpPr>
        <p:spPr>
          <a:xfrm>
            <a:off x="685800" y="1676400"/>
            <a:ext cx="3810000" cy="3505200"/>
          </a:xfrm>
        </p:spPr>
        <p:txBody>
          <a:bodyPr vert="horz" lIns="91440" tIns="45720" rIns="91440" bIns="45720" rtlCol="0" anchor="t">
            <a:normAutofit/>
          </a:bodyPr>
          <a:lstStyle/>
          <a:p>
            <a:pPr>
              <a:spcBef>
                <a:spcPct val="0"/>
              </a:spcBef>
              <a:defRPr/>
            </a:pPr>
            <a:r>
              <a:rPr lang="en-US" altLang="fr-FR" sz="4000" kern="1200">
                <a:solidFill>
                  <a:schemeClr val="tx1"/>
                </a:solidFill>
                <a:latin typeface="+mj-lt"/>
                <a:ea typeface="+mj-ea"/>
                <a:cs typeface="+mj-cs"/>
              </a:rPr>
              <a:t>Impression Générale :</a:t>
            </a:r>
            <a:br>
              <a:rPr lang="en-US" altLang="fr-FR" sz="4000" kern="1200">
                <a:solidFill>
                  <a:schemeClr val="tx1"/>
                </a:solidFill>
                <a:latin typeface="+mj-lt"/>
                <a:ea typeface="+mj-ea"/>
                <a:cs typeface="+mj-cs"/>
              </a:rPr>
            </a:br>
            <a:r>
              <a:rPr lang="en-US" altLang="fr-FR" sz="4000" b="1" kern="1200">
                <a:solidFill>
                  <a:schemeClr val="tx1"/>
                </a:solidFill>
                <a:latin typeface="+mj-lt"/>
                <a:ea typeface="+mj-ea"/>
                <a:cs typeface="+mj-cs"/>
              </a:rPr>
              <a:t>MENEUR</a:t>
            </a:r>
          </a:p>
        </p:txBody>
      </p:sp>
      <p:sp>
        <p:nvSpPr>
          <p:cNvPr id="8" name="Rectangle 3">
            <a:extLst>
              <a:ext uri="{FF2B5EF4-FFF2-40B4-BE49-F238E27FC236}">
                <a16:creationId xmlns:a16="http://schemas.microsoft.com/office/drawing/2014/main" id="{E6ECD111-CCE7-1C4D-9B4E-B5F8299EAD35}"/>
              </a:ext>
            </a:extLst>
          </p:cNvPr>
          <p:cNvSpPr txBox="1">
            <a:spLocks noChangeArrowheads="1"/>
          </p:cNvSpPr>
          <p:nvPr/>
        </p:nvSpPr>
        <p:spPr>
          <a:xfrm>
            <a:off x="4724404" y="1676400"/>
            <a:ext cx="5638796" cy="3505200"/>
          </a:xfrm>
          <a:prstGeom prst="rect">
            <a:avLst/>
          </a:prstGeom>
        </p:spPr>
        <p:txBody>
          <a:bodyPr vert="horz" lIns="91440" tIns="45720" rIns="91440" bIns="45720" rtlCol="0" anchorCtr="0" compatLnSpc="1">
            <a:normAutofit/>
          </a:bodyPr>
          <a:lstStyle>
            <a:lvl1pPr marL="228600" marR="0" lvl="0" indent="-228600" algn="l" defTabSz="914400" rtl="0" fontAlgn="auto" hangingPunct="1">
              <a:lnSpc>
                <a:spcPct val="120000"/>
              </a:lnSpc>
              <a:spcBef>
                <a:spcPts val="1000"/>
              </a:spcBef>
              <a:spcAft>
                <a:spcPts val="0"/>
              </a:spcAft>
              <a:buSzPct val="125000"/>
              <a:buFont typeface="Arial" pitchFamily="34"/>
              <a:buChar char="•"/>
              <a:tabLst/>
              <a:defRPr lang="fr-FR" sz="2400" b="0" i="0" u="none" strike="noStrike" kern="1200" cap="none" spc="0" baseline="0">
                <a:solidFill>
                  <a:srgbClr val="FFFFFF"/>
                </a:solidFill>
                <a:uFillTx/>
                <a:latin typeface="Tw Cen MT"/>
              </a:defRPr>
            </a:lvl1pPr>
            <a:lvl2pPr marL="685800" marR="0" lvl="1" indent="-228600" algn="l" defTabSz="914400" rtl="0" fontAlgn="auto" hangingPunct="1">
              <a:lnSpc>
                <a:spcPct val="120000"/>
              </a:lnSpc>
              <a:spcBef>
                <a:spcPts val="500"/>
              </a:spcBef>
              <a:spcAft>
                <a:spcPts val="0"/>
              </a:spcAft>
              <a:buSzPct val="125000"/>
              <a:buFont typeface="Arial" pitchFamily="34"/>
              <a:buChar char="•"/>
              <a:tabLst/>
              <a:defRPr lang="fr-FR" sz="2000" b="0" i="0" u="none" strike="noStrike" kern="1200" cap="none" spc="0" baseline="0">
                <a:solidFill>
                  <a:srgbClr val="FFFFFF"/>
                </a:solidFill>
                <a:uFillTx/>
                <a:latin typeface="Tw Cen MT"/>
              </a:defRPr>
            </a:lvl2pPr>
            <a:lvl3pPr marL="1143000" marR="0" lvl="2" indent="-228600" algn="l" defTabSz="914400" rtl="0" fontAlgn="auto" hangingPunct="1">
              <a:lnSpc>
                <a:spcPct val="120000"/>
              </a:lnSpc>
              <a:spcBef>
                <a:spcPts val="500"/>
              </a:spcBef>
              <a:spcAft>
                <a:spcPts val="0"/>
              </a:spcAft>
              <a:buSzPct val="125000"/>
              <a:buFont typeface="Arial" pitchFamily="34"/>
              <a:buChar char="•"/>
              <a:tabLst/>
              <a:defRPr lang="fr-FR" sz="1800" b="0" i="0" u="none" strike="noStrike" kern="1200" cap="none" spc="0" baseline="0">
                <a:solidFill>
                  <a:srgbClr val="FFFFFF"/>
                </a:solidFill>
                <a:uFillTx/>
                <a:latin typeface="Tw Cen MT"/>
              </a:defRPr>
            </a:lvl3pPr>
            <a:lvl4pPr marL="1600200" marR="0" lvl="3" indent="-228600" algn="l" defTabSz="914400" rtl="0" fontAlgn="auto" hangingPunct="1">
              <a:lnSpc>
                <a:spcPct val="120000"/>
              </a:lnSpc>
              <a:spcBef>
                <a:spcPts val="500"/>
              </a:spcBef>
              <a:spcAft>
                <a:spcPts val="0"/>
              </a:spcAft>
              <a:buSzPct val="125000"/>
              <a:buFont typeface="Arial" pitchFamily="34"/>
              <a:buChar char="•"/>
              <a:tabLst/>
              <a:defRPr lang="fr-FR" sz="1600" b="0" i="0" u="none" strike="noStrike" kern="1200" cap="none" spc="0" baseline="0">
                <a:solidFill>
                  <a:srgbClr val="FFFFFF"/>
                </a:solidFill>
                <a:uFillTx/>
                <a:latin typeface="Tw Cen MT"/>
              </a:defRPr>
            </a:lvl4pPr>
            <a:lvl5pPr marL="2057400" marR="0" lvl="4" indent="-228600" algn="l" defTabSz="914400" rtl="0" fontAlgn="auto" hangingPunct="1">
              <a:lnSpc>
                <a:spcPct val="120000"/>
              </a:lnSpc>
              <a:spcBef>
                <a:spcPts val="500"/>
              </a:spcBef>
              <a:spcAft>
                <a:spcPts val="0"/>
              </a:spcAft>
              <a:buSzPct val="125000"/>
              <a:buFont typeface="Arial" pitchFamily="34"/>
              <a:buChar char="•"/>
              <a:tabLst/>
              <a:defRPr lang="fr-FR" sz="1600" b="0" i="0" u="none" strike="noStrike" kern="1200" cap="none" spc="0" baseline="0">
                <a:solidFill>
                  <a:srgbClr val="FFFFFF"/>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Arial" panose="020B0604020202020204" pitchFamily="34" charset="0"/>
              <a:buChar char="•"/>
              <a:defRPr/>
            </a:pPr>
            <a:r>
              <a:rPr lang="fr-FR" altLang="fr-FR">
                <a:solidFill>
                  <a:schemeClr val="tx1">
                    <a:alpha val="55000"/>
                  </a:schemeClr>
                </a:solidFill>
                <a:latin typeface="+mn-lt"/>
              </a:rPr>
              <a:t>Meneur : cette note va faire la synthèse de ce que le meneur nous a montré: l’utilisation des aides avec discrétion, la tenue des guides et du fouet, la position sur le siège, la précision des figures et des transitions . </a:t>
            </a:r>
          </a:p>
          <a:p>
            <a:pPr>
              <a:lnSpc>
                <a:spcPct val="90000"/>
              </a:lnSpc>
              <a:buFont typeface="Arial" panose="020B0604020202020204" pitchFamily="34" charset="0"/>
              <a:buChar char="•"/>
              <a:defRPr/>
            </a:pPr>
            <a:r>
              <a:rPr lang="fr-FR" altLang="fr-FR">
                <a:solidFill>
                  <a:schemeClr val="tx1">
                    <a:alpha val="55000"/>
                  </a:schemeClr>
                </a:solidFill>
                <a:latin typeface="+mn-lt"/>
              </a:rPr>
              <a:t>Cette note doit être le reflet constant de la précision et des transitions </a:t>
            </a:r>
          </a:p>
        </p:txBody>
      </p:sp>
      <p:sp>
        <p:nvSpPr>
          <p:cNvPr id="5" name="Espace réservé du pied de page 2">
            <a:extLst>
              <a:ext uri="{FF2B5EF4-FFF2-40B4-BE49-F238E27FC236}">
                <a16:creationId xmlns:a16="http://schemas.microsoft.com/office/drawing/2014/main" id="{A3B6313C-1EA9-4B4D-963E-34AC4166AF2A}"/>
              </a:ext>
            </a:extLst>
          </p:cNvPr>
          <p:cNvSpPr>
            <a:spLocks noGrp="1"/>
          </p:cNvSpPr>
          <p:nvPr>
            <p:ph type="ftr" sz="quarter" idx="11"/>
          </p:nvPr>
        </p:nvSpPr>
        <p:spPr>
          <a:xfrm>
            <a:off x="526379" y="6343993"/>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extLst>
      <p:ext uri="{BB962C8B-B14F-4D97-AF65-F5344CB8AC3E}">
        <p14:creationId xmlns:p14="http://schemas.microsoft.com/office/powerpoint/2010/main" val="244612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A5CE317-CED2-3F4B-98BF-9AC33E2B7629}"/>
              </a:ext>
            </a:extLst>
          </p:cNvPr>
          <p:cNvSpPr>
            <a:spLocks noGrp="1" noChangeArrowheads="1"/>
          </p:cNvSpPr>
          <p:nvPr>
            <p:ph type="title"/>
          </p:nvPr>
        </p:nvSpPr>
        <p:spPr>
          <a:xfrm>
            <a:off x="1143000" y="1676400"/>
            <a:ext cx="3810000" cy="3505200"/>
          </a:xfrm>
        </p:spPr>
        <p:txBody>
          <a:bodyPr vert="horz" lIns="91440" tIns="45720" rIns="91440" bIns="45720" rtlCol="0" anchor="t">
            <a:normAutofit/>
          </a:bodyPr>
          <a:lstStyle/>
          <a:p>
            <a:pPr>
              <a:spcBef>
                <a:spcPct val="0"/>
              </a:spcBef>
              <a:defRPr/>
            </a:pPr>
            <a:r>
              <a:rPr lang="en-US" altLang="fr-FR" sz="4000" kern="1200">
                <a:solidFill>
                  <a:schemeClr val="tx1"/>
                </a:solidFill>
                <a:latin typeface="+mj-lt"/>
                <a:ea typeface="+mj-ea"/>
                <a:cs typeface="+mj-cs"/>
              </a:rPr>
              <a:t>Impression Générale :</a:t>
            </a:r>
            <a:br>
              <a:rPr lang="en-US" altLang="fr-FR" sz="4000" kern="1200">
                <a:solidFill>
                  <a:schemeClr val="tx1"/>
                </a:solidFill>
                <a:latin typeface="+mj-lt"/>
                <a:ea typeface="+mj-ea"/>
                <a:cs typeface="+mj-cs"/>
              </a:rPr>
            </a:br>
            <a:r>
              <a:rPr lang="en-US" altLang="fr-FR" sz="4000" b="1" kern="1200">
                <a:solidFill>
                  <a:schemeClr val="tx1"/>
                </a:solidFill>
                <a:latin typeface="+mj-lt"/>
                <a:ea typeface="+mj-ea"/>
                <a:cs typeface="+mj-cs"/>
              </a:rPr>
              <a:t>MENEUR</a:t>
            </a:r>
          </a:p>
        </p:txBody>
      </p:sp>
      <p:sp>
        <p:nvSpPr>
          <p:cNvPr id="6" name="Rectangle 3">
            <a:extLst>
              <a:ext uri="{FF2B5EF4-FFF2-40B4-BE49-F238E27FC236}">
                <a16:creationId xmlns:a16="http://schemas.microsoft.com/office/drawing/2014/main" id="{7F592622-47E4-954D-93AD-A647D34FB3B9}"/>
              </a:ext>
            </a:extLst>
          </p:cNvPr>
          <p:cNvSpPr txBox="1">
            <a:spLocks noChangeArrowheads="1"/>
          </p:cNvSpPr>
          <p:nvPr/>
        </p:nvSpPr>
        <p:spPr>
          <a:xfrm>
            <a:off x="5181604" y="1676399"/>
            <a:ext cx="6107080" cy="3710247"/>
          </a:xfrm>
          <a:prstGeom prst="rect">
            <a:avLst/>
          </a:prstGeom>
        </p:spPr>
        <p:txBody>
          <a:bodyPr vert="horz" lIns="91440" tIns="45720" rIns="91440" bIns="45720" rtlCol="0" anchorCtr="0" compatLnSpc="1">
            <a:normAutofit/>
          </a:bodyPr>
          <a:lstStyle>
            <a:lvl1pPr marL="228600" marR="0" lvl="0" indent="-228600" algn="l" defTabSz="914400" rtl="0" fontAlgn="auto" hangingPunct="1">
              <a:lnSpc>
                <a:spcPct val="120000"/>
              </a:lnSpc>
              <a:spcBef>
                <a:spcPts val="1000"/>
              </a:spcBef>
              <a:spcAft>
                <a:spcPts val="0"/>
              </a:spcAft>
              <a:buSzPct val="125000"/>
              <a:buFont typeface="Arial" pitchFamily="34"/>
              <a:buChar char="•"/>
              <a:tabLst/>
              <a:defRPr lang="fr-FR" sz="2400" b="0" i="0" u="none" strike="noStrike" kern="1200" cap="none" spc="0" baseline="0">
                <a:solidFill>
                  <a:srgbClr val="FFFFFF"/>
                </a:solidFill>
                <a:uFillTx/>
                <a:latin typeface="Tw Cen MT"/>
              </a:defRPr>
            </a:lvl1pPr>
            <a:lvl2pPr marL="685800" marR="0" lvl="1" indent="-228600" algn="l" defTabSz="914400" rtl="0" fontAlgn="auto" hangingPunct="1">
              <a:lnSpc>
                <a:spcPct val="120000"/>
              </a:lnSpc>
              <a:spcBef>
                <a:spcPts val="500"/>
              </a:spcBef>
              <a:spcAft>
                <a:spcPts val="0"/>
              </a:spcAft>
              <a:buSzPct val="125000"/>
              <a:buFont typeface="Arial" pitchFamily="34"/>
              <a:buChar char="•"/>
              <a:tabLst/>
              <a:defRPr lang="fr-FR" sz="2000" b="0" i="0" u="none" strike="noStrike" kern="1200" cap="none" spc="0" baseline="0">
                <a:solidFill>
                  <a:srgbClr val="FFFFFF"/>
                </a:solidFill>
                <a:uFillTx/>
                <a:latin typeface="Tw Cen MT"/>
              </a:defRPr>
            </a:lvl2pPr>
            <a:lvl3pPr marL="1143000" marR="0" lvl="2" indent="-228600" algn="l" defTabSz="914400" rtl="0" fontAlgn="auto" hangingPunct="1">
              <a:lnSpc>
                <a:spcPct val="120000"/>
              </a:lnSpc>
              <a:spcBef>
                <a:spcPts val="500"/>
              </a:spcBef>
              <a:spcAft>
                <a:spcPts val="0"/>
              </a:spcAft>
              <a:buSzPct val="125000"/>
              <a:buFont typeface="Arial" pitchFamily="34"/>
              <a:buChar char="•"/>
              <a:tabLst/>
              <a:defRPr lang="fr-FR" sz="1800" b="0" i="0" u="none" strike="noStrike" kern="1200" cap="none" spc="0" baseline="0">
                <a:solidFill>
                  <a:srgbClr val="FFFFFF"/>
                </a:solidFill>
                <a:uFillTx/>
                <a:latin typeface="Tw Cen MT"/>
              </a:defRPr>
            </a:lvl3pPr>
            <a:lvl4pPr marL="1600200" marR="0" lvl="3" indent="-228600" algn="l" defTabSz="914400" rtl="0" fontAlgn="auto" hangingPunct="1">
              <a:lnSpc>
                <a:spcPct val="120000"/>
              </a:lnSpc>
              <a:spcBef>
                <a:spcPts val="500"/>
              </a:spcBef>
              <a:spcAft>
                <a:spcPts val="0"/>
              </a:spcAft>
              <a:buSzPct val="125000"/>
              <a:buFont typeface="Arial" pitchFamily="34"/>
              <a:buChar char="•"/>
              <a:tabLst/>
              <a:defRPr lang="fr-FR" sz="1600" b="0" i="0" u="none" strike="noStrike" kern="1200" cap="none" spc="0" baseline="0">
                <a:solidFill>
                  <a:srgbClr val="FFFFFF"/>
                </a:solidFill>
                <a:uFillTx/>
                <a:latin typeface="Tw Cen MT"/>
              </a:defRPr>
            </a:lvl4pPr>
            <a:lvl5pPr marL="2057400" marR="0" lvl="4" indent="-228600" algn="l" defTabSz="914400" rtl="0" fontAlgn="auto" hangingPunct="1">
              <a:lnSpc>
                <a:spcPct val="120000"/>
              </a:lnSpc>
              <a:spcBef>
                <a:spcPts val="500"/>
              </a:spcBef>
              <a:spcAft>
                <a:spcPts val="0"/>
              </a:spcAft>
              <a:buSzPct val="125000"/>
              <a:buFont typeface="Arial" pitchFamily="34"/>
              <a:buChar char="•"/>
              <a:tabLst/>
              <a:defRPr lang="fr-FR" sz="1600" b="0" i="0" u="none" strike="noStrike" kern="1200" cap="none" spc="0" baseline="0">
                <a:solidFill>
                  <a:srgbClr val="FFFFFF"/>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Arial" panose="020B0604020202020204" pitchFamily="34" charset="0"/>
              <a:buChar char="•"/>
              <a:defRPr/>
            </a:pPr>
            <a:r>
              <a:rPr lang="fr-FR" altLang="fr-FR" sz="2800">
                <a:solidFill>
                  <a:schemeClr val="tx1">
                    <a:alpha val="55000"/>
                  </a:schemeClr>
                </a:solidFill>
                <a:latin typeface="+mn-lt"/>
              </a:rPr>
              <a:t>On sanctionnera un meneur qui manque d’aisance dans la tenue des guides, dont les figures sont imprécises et les transitions heurtées ,qui se tient mal sur son siège (penché en avant par ex.)</a:t>
            </a:r>
          </a:p>
          <a:p>
            <a:pPr>
              <a:lnSpc>
                <a:spcPct val="90000"/>
              </a:lnSpc>
              <a:buFont typeface="Arial" panose="020B0604020202020204" pitchFamily="34" charset="0"/>
              <a:buChar char="•"/>
              <a:defRPr/>
            </a:pPr>
            <a:r>
              <a:rPr lang="fr-FR" altLang="fr-FR" sz="2800">
                <a:solidFill>
                  <a:schemeClr val="tx1">
                    <a:alpha val="55000"/>
                  </a:schemeClr>
                </a:solidFill>
                <a:latin typeface="+mn-lt"/>
              </a:rPr>
              <a:t>La note « meneur » doit donc tenir compte des remarques faites au cours de la reprise </a:t>
            </a:r>
          </a:p>
        </p:txBody>
      </p:sp>
      <p:sp>
        <p:nvSpPr>
          <p:cNvPr id="5" name="Espace réservé du pied de page 2">
            <a:extLst>
              <a:ext uri="{FF2B5EF4-FFF2-40B4-BE49-F238E27FC236}">
                <a16:creationId xmlns:a16="http://schemas.microsoft.com/office/drawing/2014/main" id="{8FE04B93-1B1C-E947-A0BC-A2D8AA03199F}"/>
              </a:ext>
            </a:extLst>
          </p:cNvPr>
          <p:cNvSpPr>
            <a:spLocks noGrp="1"/>
          </p:cNvSpPr>
          <p:nvPr>
            <p:ph type="ftr" sz="quarter" idx="11"/>
          </p:nvPr>
        </p:nvSpPr>
        <p:spPr>
          <a:xfrm>
            <a:off x="526379" y="6343993"/>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extLst>
      <p:ext uri="{BB962C8B-B14F-4D97-AF65-F5344CB8AC3E}">
        <p14:creationId xmlns:p14="http://schemas.microsoft.com/office/powerpoint/2010/main" val="3385094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16756FF-4C38-6845-AAC5-8663E4260458}"/>
              </a:ext>
            </a:extLst>
          </p:cNvPr>
          <p:cNvSpPr txBox="1">
            <a:spLocks noChangeArrowheads="1"/>
          </p:cNvSpPr>
          <p:nvPr/>
        </p:nvSpPr>
        <p:spPr>
          <a:xfrm>
            <a:off x="936702" y="1558413"/>
            <a:ext cx="4038600" cy="3505200"/>
          </a:xfrm>
          <a:prstGeom prst="rect">
            <a:avLst/>
          </a:prstGeom>
        </p:spPr>
        <p:txBody>
          <a:bodyPr vert="horz" lIns="91440" tIns="45720" rIns="91440" bIns="45720" rtlCol="0" anchor="t" anchorCtr="0" compatLnSpc="1">
            <a:normAutofit/>
          </a:bodyPr>
          <a:lstStyle>
            <a:lvl1pPr marL="0" marR="0" lvl="0" indent="0" algn="l" defTabSz="914400" rtl="0" fontAlgn="auto" hangingPunct="1">
              <a:lnSpc>
                <a:spcPct val="90000"/>
              </a:lnSpc>
              <a:spcBef>
                <a:spcPts val="0"/>
              </a:spcBef>
              <a:spcAft>
                <a:spcPts val="0"/>
              </a:spcAft>
              <a:buNone/>
              <a:tabLst/>
              <a:defRPr lang="fr-FR" sz="3600" b="0" i="0" u="none" strike="noStrike" kern="1200" cap="all" spc="0" baseline="0">
                <a:solidFill>
                  <a:srgbClr val="FFFFFF"/>
                </a:solidFill>
                <a:uFillTx/>
                <a:latin typeface="Tw Cen MT"/>
              </a:defRPr>
            </a:lvl1pPr>
          </a:lstStyle>
          <a:p>
            <a:pPr>
              <a:spcBef>
                <a:spcPct val="0"/>
              </a:spcBef>
              <a:spcAft>
                <a:spcPts val="600"/>
              </a:spcAft>
              <a:defRPr/>
            </a:pPr>
            <a:r>
              <a:rPr lang="en-US" altLang="fr-FR" sz="4000" kern="1200">
                <a:solidFill>
                  <a:schemeClr val="accent1">
                    <a:lumMod val="50000"/>
                  </a:schemeClr>
                </a:solidFill>
                <a:latin typeface="+mj-lt"/>
                <a:ea typeface="+mj-ea"/>
                <a:cs typeface="+mj-cs"/>
              </a:rPr>
              <a:t>Impression Générale :</a:t>
            </a:r>
            <a:endParaRPr lang="en-US" altLang="fr-FR" sz="4000" kern="1200">
              <a:solidFill>
                <a:schemeClr val="accent1">
                  <a:lumMod val="50000"/>
                </a:schemeClr>
              </a:solidFill>
              <a:latin typeface="+mn-lt"/>
              <a:ea typeface="+mj-ea"/>
              <a:cs typeface="+mj-cs"/>
            </a:endParaRPr>
          </a:p>
          <a:p>
            <a:pPr>
              <a:spcBef>
                <a:spcPct val="0"/>
              </a:spcBef>
              <a:spcAft>
                <a:spcPts val="600"/>
              </a:spcAft>
              <a:defRPr/>
            </a:pPr>
            <a:r>
              <a:rPr lang="en-US" altLang="fr-FR" sz="4000" b="1" err="1">
                <a:solidFill>
                  <a:schemeClr val="accent1">
                    <a:lumMod val="50000"/>
                  </a:schemeClr>
                </a:solidFill>
                <a:latin typeface="+mn-lt"/>
              </a:rPr>
              <a:t>Présentation</a:t>
            </a:r>
            <a:endParaRPr lang="en-US" altLang="fr-FR" sz="4000" b="1" kern="1200">
              <a:solidFill>
                <a:schemeClr val="accent1">
                  <a:lumMod val="50000"/>
                </a:schemeClr>
              </a:solidFill>
              <a:latin typeface="+mn-lt"/>
              <a:ea typeface="+mj-ea"/>
              <a:cs typeface="+mj-cs"/>
            </a:endParaRPr>
          </a:p>
        </p:txBody>
      </p:sp>
      <p:sp>
        <p:nvSpPr>
          <p:cNvPr id="9" name="Rectangle 3">
            <a:extLst>
              <a:ext uri="{FF2B5EF4-FFF2-40B4-BE49-F238E27FC236}">
                <a16:creationId xmlns:a16="http://schemas.microsoft.com/office/drawing/2014/main" id="{B7DA0EFF-6E76-0D45-9321-D89876E5B601}"/>
              </a:ext>
            </a:extLst>
          </p:cNvPr>
          <p:cNvSpPr txBox="1">
            <a:spLocks noChangeArrowheads="1"/>
          </p:cNvSpPr>
          <p:nvPr/>
        </p:nvSpPr>
        <p:spPr>
          <a:xfrm>
            <a:off x="5181601" y="1676400"/>
            <a:ext cx="6007330" cy="3743498"/>
          </a:xfrm>
          <a:prstGeom prst="rect">
            <a:avLst/>
          </a:prstGeom>
        </p:spPr>
        <p:txBody>
          <a:bodyPr vert="horz" lIns="91440" tIns="45720" rIns="91440" bIns="45720" rtlCol="0" anchorCtr="0" compatLnSpc="1">
            <a:normAutofit/>
          </a:bodyPr>
          <a:lstStyle>
            <a:lvl1pPr marL="228600" marR="0" lvl="0" indent="-228600" algn="l" defTabSz="914400" rtl="0" fontAlgn="auto" hangingPunct="1">
              <a:lnSpc>
                <a:spcPct val="120000"/>
              </a:lnSpc>
              <a:spcBef>
                <a:spcPts val="1000"/>
              </a:spcBef>
              <a:spcAft>
                <a:spcPts val="0"/>
              </a:spcAft>
              <a:buSzPct val="125000"/>
              <a:buFont typeface="Arial" pitchFamily="34"/>
              <a:buChar char="•"/>
              <a:tabLst/>
              <a:defRPr lang="fr-FR" sz="2400" b="0" i="0" u="none" strike="noStrike" kern="1200" cap="none" spc="0" baseline="0">
                <a:solidFill>
                  <a:srgbClr val="FFFFFF"/>
                </a:solidFill>
                <a:uFillTx/>
                <a:latin typeface="Tw Cen MT"/>
              </a:defRPr>
            </a:lvl1pPr>
            <a:lvl2pPr marL="685800" marR="0" lvl="1" indent="-228600" algn="l" defTabSz="914400" rtl="0" fontAlgn="auto" hangingPunct="1">
              <a:lnSpc>
                <a:spcPct val="120000"/>
              </a:lnSpc>
              <a:spcBef>
                <a:spcPts val="500"/>
              </a:spcBef>
              <a:spcAft>
                <a:spcPts val="0"/>
              </a:spcAft>
              <a:buSzPct val="125000"/>
              <a:buFont typeface="Arial" pitchFamily="34"/>
              <a:buChar char="•"/>
              <a:tabLst/>
              <a:defRPr lang="fr-FR" sz="2000" b="0" i="0" u="none" strike="noStrike" kern="1200" cap="none" spc="0" baseline="0">
                <a:solidFill>
                  <a:srgbClr val="FFFFFF"/>
                </a:solidFill>
                <a:uFillTx/>
                <a:latin typeface="Tw Cen MT"/>
              </a:defRPr>
            </a:lvl2pPr>
            <a:lvl3pPr marL="1143000" marR="0" lvl="2" indent="-228600" algn="l" defTabSz="914400" rtl="0" fontAlgn="auto" hangingPunct="1">
              <a:lnSpc>
                <a:spcPct val="120000"/>
              </a:lnSpc>
              <a:spcBef>
                <a:spcPts val="500"/>
              </a:spcBef>
              <a:spcAft>
                <a:spcPts val="0"/>
              </a:spcAft>
              <a:buSzPct val="125000"/>
              <a:buFont typeface="Arial" pitchFamily="34"/>
              <a:buChar char="•"/>
              <a:tabLst/>
              <a:defRPr lang="fr-FR" sz="1800" b="0" i="0" u="none" strike="noStrike" kern="1200" cap="none" spc="0" baseline="0">
                <a:solidFill>
                  <a:srgbClr val="FFFFFF"/>
                </a:solidFill>
                <a:uFillTx/>
                <a:latin typeface="Tw Cen MT"/>
              </a:defRPr>
            </a:lvl3pPr>
            <a:lvl4pPr marL="1600200" marR="0" lvl="3" indent="-228600" algn="l" defTabSz="914400" rtl="0" fontAlgn="auto" hangingPunct="1">
              <a:lnSpc>
                <a:spcPct val="120000"/>
              </a:lnSpc>
              <a:spcBef>
                <a:spcPts val="500"/>
              </a:spcBef>
              <a:spcAft>
                <a:spcPts val="0"/>
              </a:spcAft>
              <a:buSzPct val="125000"/>
              <a:buFont typeface="Arial" pitchFamily="34"/>
              <a:buChar char="•"/>
              <a:tabLst/>
              <a:defRPr lang="fr-FR" sz="1600" b="0" i="0" u="none" strike="noStrike" kern="1200" cap="none" spc="0" baseline="0">
                <a:solidFill>
                  <a:srgbClr val="FFFFFF"/>
                </a:solidFill>
                <a:uFillTx/>
                <a:latin typeface="Tw Cen MT"/>
              </a:defRPr>
            </a:lvl4pPr>
            <a:lvl5pPr marL="2057400" marR="0" lvl="4" indent="-228600" algn="l" defTabSz="914400" rtl="0" fontAlgn="auto" hangingPunct="1">
              <a:lnSpc>
                <a:spcPct val="120000"/>
              </a:lnSpc>
              <a:spcBef>
                <a:spcPts val="500"/>
              </a:spcBef>
              <a:spcAft>
                <a:spcPts val="0"/>
              </a:spcAft>
              <a:buSzPct val="125000"/>
              <a:buFont typeface="Arial" pitchFamily="34"/>
              <a:buChar char="•"/>
              <a:tabLst/>
              <a:defRPr lang="fr-FR" sz="1600" b="0" i="0" u="none" strike="noStrike" kern="1200" cap="none" spc="0" baseline="0">
                <a:solidFill>
                  <a:srgbClr val="FFFFFF"/>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Arial" panose="020B0604020202020204" pitchFamily="34" charset="0"/>
              <a:buChar char="•"/>
              <a:defRPr/>
            </a:pPr>
            <a:r>
              <a:rPr lang="fr-FR" altLang="fr-FR" sz="2800" b="1">
                <a:solidFill>
                  <a:schemeClr val="tx1">
                    <a:alpha val="55000"/>
                  </a:schemeClr>
                </a:solidFill>
                <a:latin typeface="+mn-lt"/>
              </a:rPr>
              <a:t>Tenue du meneur et du groom, adéquation (c’est-à-dire l’harmonie cheval, voiture )propreté , réglage, aptitude physique, harmonie et condition des chevaux </a:t>
            </a:r>
          </a:p>
          <a:p>
            <a:pPr>
              <a:lnSpc>
                <a:spcPct val="90000"/>
              </a:lnSpc>
              <a:buFont typeface="Arial" panose="020B0604020202020204" pitchFamily="34" charset="0"/>
              <a:buChar char="•"/>
              <a:defRPr/>
            </a:pPr>
            <a:r>
              <a:rPr lang="fr-FR" altLang="fr-FR" sz="2800" b="1">
                <a:solidFill>
                  <a:schemeClr val="tx1">
                    <a:alpha val="55000"/>
                  </a:schemeClr>
                </a:solidFill>
                <a:latin typeface="+mn-lt"/>
              </a:rPr>
              <a:t>Communication meneur / cheval</a:t>
            </a:r>
          </a:p>
        </p:txBody>
      </p:sp>
      <p:sp>
        <p:nvSpPr>
          <p:cNvPr id="5" name="Espace réservé du pied de page 2">
            <a:extLst>
              <a:ext uri="{FF2B5EF4-FFF2-40B4-BE49-F238E27FC236}">
                <a16:creationId xmlns:a16="http://schemas.microsoft.com/office/drawing/2014/main" id="{B6055A6B-922D-8940-9471-093C13C5CBCE}"/>
              </a:ext>
            </a:extLst>
          </p:cNvPr>
          <p:cNvSpPr>
            <a:spLocks noGrp="1"/>
          </p:cNvSpPr>
          <p:nvPr>
            <p:ph type="ftr" sz="quarter" idx="11"/>
          </p:nvPr>
        </p:nvSpPr>
        <p:spPr>
          <a:xfrm>
            <a:off x="526379" y="6343993"/>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extLst>
      <p:ext uri="{BB962C8B-B14F-4D97-AF65-F5344CB8AC3E}">
        <p14:creationId xmlns:p14="http://schemas.microsoft.com/office/powerpoint/2010/main" val="4071027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F25D83C-C922-BA4A-A7D8-FC6B1675AB9B}"/>
              </a:ext>
            </a:extLst>
          </p:cNvPr>
          <p:cNvSpPr>
            <a:spLocks noGrp="1" noChangeArrowheads="1"/>
          </p:cNvSpPr>
          <p:nvPr>
            <p:ph type="title"/>
          </p:nvPr>
        </p:nvSpPr>
        <p:spPr>
          <a:xfrm>
            <a:off x="1143001" y="1676400"/>
            <a:ext cx="4038600" cy="3505200"/>
          </a:xfrm>
        </p:spPr>
        <p:txBody>
          <a:bodyPr vert="horz" lIns="91440" tIns="45720" rIns="91440" bIns="45720" rtlCol="0" anchor="t">
            <a:normAutofit/>
          </a:bodyPr>
          <a:lstStyle/>
          <a:p>
            <a:pPr>
              <a:spcBef>
                <a:spcPct val="0"/>
              </a:spcBef>
              <a:defRPr/>
            </a:pPr>
            <a:r>
              <a:rPr lang="en-US" altLang="fr-FR" sz="4000" kern="1200">
                <a:solidFill>
                  <a:schemeClr val="accent1">
                    <a:lumMod val="50000"/>
                  </a:schemeClr>
                </a:solidFill>
                <a:latin typeface="+mj-lt"/>
                <a:ea typeface="+mj-ea"/>
                <a:cs typeface="+mj-cs"/>
              </a:rPr>
              <a:t>Impression Générale :</a:t>
            </a:r>
            <a:br>
              <a:rPr lang="en-US" altLang="fr-FR" sz="4000" kern="1200">
                <a:solidFill>
                  <a:schemeClr val="accent1">
                    <a:lumMod val="50000"/>
                  </a:schemeClr>
                </a:solidFill>
                <a:latin typeface="+mj-lt"/>
                <a:ea typeface="+mj-ea"/>
                <a:cs typeface="+mj-cs"/>
              </a:rPr>
            </a:br>
            <a:r>
              <a:rPr lang="en-US" altLang="fr-FR" sz="4000" b="1" kern="1200" err="1">
                <a:solidFill>
                  <a:schemeClr val="accent1">
                    <a:lumMod val="50000"/>
                  </a:schemeClr>
                </a:solidFill>
                <a:latin typeface="+mn-lt"/>
                <a:ea typeface="+mj-ea"/>
                <a:cs typeface="+mj-cs"/>
              </a:rPr>
              <a:t>Présentation</a:t>
            </a:r>
            <a:endParaRPr lang="en-US" altLang="fr-FR" sz="4000" b="1" kern="1200">
              <a:solidFill>
                <a:schemeClr val="accent1">
                  <a:lumMod val="50000"/>
                </a:schemeClr>
              </a:solidFill>
              <a:latin typeface="+mn-lt"/>
              <a:ea typeface="+mj-ea"/>
              <a:cs typeface="+mj-cs"/>
            </a:endParaRPr>
          </a:p>
        </p:txBody>
      </p:sp>
      <p:sp>
        <p:nvSpPr>
          <p:cNvPr id="6" name="Rectangle 3">
            <a:extLst>
              <a:ext uri="{FF2B5EF4-FFF2-40B4-BE49-F238E27FC236}">
                <a16:creationId xmlns:a16="http://schemas.microsoft.com/office/drawing/2014/main" id="{3670305C-7694-B046-8877-BEA38B8D5204}"/>
              </a:ext>
            </a:extLst>
          </p:cNvPr>
          <p:cNvSpPr txBox="1">
            <a:spLocks noChangeArrowheads="1"/>
          </p:cNvSpPr>
          <p:nvPr/>
        </p:nvSpPr>
        <p:spPr>
          <a:xfrm>
            <a:off x="5181601" y="1676399"/>
            <a:ext cx="6306588" cy="3893127"/>
          </a:xfrm>
          <a:prstGeom prst="rect">
            <a:avLst/>
          </a:prstGeom>
        </p:spPr>
        <p:txBody>
          <a:bodyPr vert="horz" lIns="91440" tIns="45720" rIns="91440" bIns="45720" rtlCol="0" anchorCtr="0" compatLnSpc="1">
            <a:normAutofit/>
          </a:bodyPr>
          <a:lstStyle>
            <a:lvl1pPr marL="228600" marR="0" lvl="0" indent="-228600" algn="l" defTabSz="914400" rtl="0" fontAlgn="auto" hangingPunct="1">
              <a:lnSpc>
                <a:spcPct val="120000"/>
              </a:lnSpc>
              <a:spcBef>
                <a:spcPts val="1000"/>
              </a:spcBef>
              <a:spcAft>
                <a:spcPts val="0"/>
              </a:spcAft>
              <a:buSzPct val="125000"/>
              <a:buFont typeface="Arial" pitchFamily="34"/>
              <a:buChar char="•"/>
              <a:tabLst/>
              <a:defRPr lang="fr-FR" sz="2400" b="0" i="0" u="none" strike="noStrike" kern="1200" cap="none" spc="0" baseline="0">
                <a:solidFill>
                  <a:srgbClr val="FFFFFF"/>
                </a:solidFill>
                <a:uFillTx/>
                <a:latin typeface="Tw Cen MT"/>
              </a:defRPr>
            </a:lvl1pPr>
            <a:lvl2pPr marL="685800" marR="0" lvl="1" indent="-228600" algn="l" defTabSz="914400" rtl="0" fontAlgn="auto" hangingPunct="1">
              <a:lnSpc>
                <a:spcPct val="120000"/>
              </a:lnSpc>
              <a:spcBef>
                <a:spcPts val="500"/>
              </a:spcBef>
              <a:spcAft>
                <a:spcPts val="0"/>
              </a:spcAft>
              <a:buSzPct val="125000"/>
              <a:buFont typeface="Arial" pitchFamily="34"/>
              <a:buChar char="•"/>
              <a:tabLst/>
              <a:defRPr lang="fr-FR" sz="2000" b="0" i="0" u="none" strike="noStrike" kern="1200" cap="none" spc="0" baseline="0">
                <a:solidFill>
                  <a:srgbClr val="FFFFFF"/>
                </a:solidFill>
                <a:uFillTx/>
                <a:latin typeface="Tw Cen MT"/>
              </a:defRPr>
            </a:lvl2pPr>
            <a:lvl3pPr marL="1143000" marR="0" lvl="2" indent="-228600" algn="l" defTabSz="914400" rtl="0" fontAlgn="auto" hangingPunct="1">
              <a:lnSpc>
                <a:spcPct val="120000"/>
              </a:lnSpc>
              <a:spcBef>
                <a:spcPts val="500"/>
              </a:spcBef>
              <a:spcAft>
                <a:spcPts val="0"/>
              </a:spcAft>
              <a:buSzPct val="125000"/>
              <a:buFont typeface="Arial" pitchFamily="34"/>
              <a:buChar char="•"/>
              <a:tabLst/>
              <a:defRPr lang="fr-FR" sz="1800" b="0" i="0" u="none" strike="noStrike" kern="1200" cap="none" spc="0" baseline="0">
                <a:solidFill>
                  <a:srgbClr val="FFFFFF"/>
                </a:solidFill>
                <a:uFillTx/>
                <a:latin typeface="Tw Cen MT"/>
              </a:defRPr>
            </a:lvl3pPr>
            <a:lvl4pPr marL="1600200" marR="0" lvl="3" indent="-228600" algn="l" defTabSz="914400" rtl="0" fontAlgn="auto" hangingPunct="1">
              <a:lnSpc>
                <a:spcPct val="120000"/>
              </a:lnSpc>
              <a:spcBef>
                <a:spcPts val="500"/>
              </a:spcBef>
              <a:spcAft>
                <a:spcPts val="0"/>
              </a:spcAft>
              <a:buSzPct val="125000"/>
              <a:buFont typeface="Arial" pitchFamily="34"/>
              <a:buChar char="•"/>
              <a:tabLst/>
              <a:defRPr lang="fr-FR" sz="1600" b="0" i="0" u="none" strike="noStrike" kern="1200" cap="none" spc="0" baseline="0">
                <a:solidFill>
                  <a:srgbClr val="FFFFFF"/>
                </a:solidFill>
                <a:uFillTx/>
                <a:latin typeface="Tw Cen MT"/>
              </a:defRPr>
            </a:lvl4pPr>
            <a:lvl5pPr marL="2057400" marR="0" lvl="4" indent="-228600" algn="l" defTabSz="914400" rtl="0" fontAlgn="auto" hangingPunct="1">
              <a:lnSpc>
                <a:spcPct val="120000"/>
              </a:lnSpc>
              <a:spcBef>
                <a:spcPts val="500"/>
              </a:spcBef>
              <a:spcAft>
                <a:spcPts val="0"/>
              </a:spcAft>
              <a:buSzPct val="125000"/>
              <a:buFont typeface="Arial" pitchFamily="34"/>
              <a:buChar char="•"/>
              <a:tabLst/>
              <a:defRPr lang="fr-FR" sz="1600" b="0" i="0" u="none" strike="noStrike" kern="1200" cap="none" spc="0" baseline="0">
                <a:solidFill>
                  <a:srgbClr val="FFFFFF"/>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Arial" panose="020B0604020202020204" pitchFamily="34" charset="0"/>
              <a:buChar char="•"/>
              <a:defRPr/>
            </a:pPr>
            <a:r>
              <a:rPr lang="fr-FR" altLang="fr-FR" sz="2800" b="1">
                <a:solidFill>
                  <a:schemeClr val="tx1">
                    <a:alpha val="55000"/>
                  </a:schemeClr>
                </a:solidFill>
                <a:latin typeface="+mn-lt"/>
              </a:rPr>
              <a:t>Il est important de récompenser un présentation soignée : harnais propres et bien ajustés, groom et meneur en harmonie , voiture propre et en rapport avec la taille du cheval ..</a:t>
            </a:r>
          </a:p>
          <a:p>
            <a:pPr>
              <a:lnSpc>
                <a:spcPct val="90000"/>
              </a:lnSpc>
              <a:buFont typeface="Arial" panose="020B0604020202020204" pitchFamily="34" charset="0"/>
              <a:buChar char="•"/>
              <a:defRPr/>
            </a:pPr>
            <a:r>
              <a:rPr lang="fr-FR" altLang="fr-FR" sz="2800" b="1">
                <a:solidFill>
                  <a:schemeClr val="tx1">
                    <a:alpha val="55000"/>
                  </a:schemeClr>
                </a:solidFill>
                <a:latin typeface="+mn-lt"/>
              </a:rPr>
              <a:t>Mais il faudra aussi tenir compte de la bonne communication meneur / cheval : pas de défense ou de résistance par exemple,</a:t>
            </a:r>
          </a:p>
        </p:txBody>
      </p:sp>
      <p:sp>
        <p:nvSpPr>
          <p:cNvPr id="5" name="Espace réservé du pied de page 2">
            <a:extLst>
              <a:ext uri="{FF2B5EF4-FFF2-40B4-BE49-F238E27FC236}">
                <a16:creationId xmlns:a16="http://schemas.microsoft.com/office/drawing/2014/main" id="{51B00DD3-8710-C94B-ADC8-D64312AE95F6}"/>
              </a:ext>
            </a:extLst>
          </p:cNvPr>
          <p:cNvSpPr>
            <a:spLocks noGrp="1"/>
          </p:cNvSpPr>
          <p:nvPr>
            <p:ph type="ftr" sz="quarter" idx="11"/>
          </p:nvPr>
        </p:nvSpPr>
        <p:spPr>
          <a:xfrm>
            <a:off x="526379" y="6343993"/>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extLst>
      <p:ext uri="{BB962C8B-B14F-4D97-AF65-F5344CB8AC3E}">
        <p14:creationId xmlns:p14="http://schemas.microsoft.com/office/powerpoint/2010/main" val="193201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4E5425-B6C6-0745-838D-00881EA50771}"/>
              </a:ext>
            </a:extLst>
          </p:cNvPr>
          <p:cNvSpPr txBox="1">
            <a:spLocks noGrp="1"/>
          </p:cNvSpPr>
          <p:nvPr>
            <p:ph type="title"/>
          </p:nvPr>
        </p:nvSpPr>
        <p:spPr>
          <a:xfrm>
            <a:off x="1137684" y="315615"/>
            <a:ext cx="9916632" cy="1188720"/>
          </a:xfrm>
        </p:spPr>
        <p:txBody>
          <a:bodyPr>
            <a:normAutofit/>
          </a:bodyPr>
          <a:lstStyle/>
          <a:p>
            <a:pPr algn="ctr"/>
            <a:r>
              <a:rPr lang="fr-FR" b="1">
                <a:solidFill>
                  <a:schemeClr val="tx1">
                    <a:lumMod val="85000"/>
                    <a:lumOff val="15000"/>
                  </a:schemeClr>
                </a:solidFill>
              </a:rPr>
              <a:t>CONCLUSION </a:t>
            </a:r>
          </a:p>
        </p:txBody>
      </p:sp>
      <p:sp>
        <p:nvSpPr>
          <p:cNvPr id="3" name="Espace réservé du contenu 2">
            <a:extLst>
              <a:ext uri="{FF2B5EF4-FFF2-40B4-BE49-F238E27FC236}">
                <a16:creationId xmlns:a16="http://schemas.microsoft.com/office/drawing/2014/main" id="{0EED3F27-9791-0346-B9BD-13467379F838}"/>
              </a:ext>
            </a:extLst>
          </p:cNvPr>
          <p:cNvSpPr txBox="1">
            <a:spLocks noGrp="1"/>
          </p:cNvSpPr>
          <p:nvPr>
            <p:ph idx="1"/>
          </p:nvPr>
        </p:nvSpPr>
        <p:spPr>
          <a:xfrm>
            <a:off x="415636" y="1504335"/>
            <a:ext cx="11238807" cy="4167416"/>
          </a:xfrm>
        </p:spPr>
        <p:txBody>
          <a:bodyPr anchor="ctr">
            <a:noAutofit/>
          </a:bodyPr>
          <a:lstStyle/>
          <a:p>
            <a:pPr lvl="0"/>
            <a:r>
              <a:rPr lang="fr-FR" b="1">
                <a:solidFill>
                  <a:schemeClr val="tx1">
                    <a:lumMod val="85000"/>
                    <a:lumOff val="15000"/>
                  </a:schemeClr>
                </a:solidFill>
              </a:rPr>
              <a:t>Cette nouvelle reprise comporte des difficultés liées essentiellement aux Nombreuses transitions demandées et aux allures : beaucoup de figures au galop, peu de pas. mais aussi un ensemble plus dynamique !</a:t>
            </a:r>
          </a:p>
          <a:p>
            <a:pPr lvl="0"/>
            <a:r>
              <a:rPr lang="fr-FR" b="1">
                <a:solidFill>
                  <a:schemeClr val="tx1">
                    <a:lumMod val="85000"/>
                    <a:lumOff val="15000"/>
                  </a:schemeClr>
                </a:solidFill>
              </a:rPr>
              <a:t>cependant les transitions qui sollicitent énormément le cheval nécessiteront un bon travail préparatoire et un entraînement régulier pour présenter un cheval en équilibre , souple et actif, sans contrainte et énergique ! …</a:t>
            </a:r>
          </a:p>
          <a:p>
            <a:pPr lvl="0"/>
            <a:r>
              <a:rPr lang="fr-FR" b="1">
                <a:solidFill>
                  <a:srgbClr val="FF0000"/>
                </a:solidFill>
              </a:rPr>
              <a:t>FLUIDITE</a:t>
            </a:r>
            <a:r>
              <a:rPr lang="fr-FR" b="1">
                <a:solidFill>
                  <a:schemeClr val="tx1">
                    <a:lumMod val="85000"/>
                    <a:lumOff val="15000"/>
                  </a:schemeClr>
                </a:solidFill>
              </a:rPr>
              <a:t> et </a:t>
            </a:r>
            <a:r>
              <a:rPr lang="fr-FR" b="1">
                <a:solidFill>
                  <a:srgbClr val="FF0000"/>
                </a:solidFill>
              </a:rPr>
              <a:t>AISANCE</a:t>
            </a:r>
            <a:r>
              <a:rPr lang="fr-FR" b="1">
                <a:solidFill>
                  <a:schemeClr val="tx1">
                    <a:lumMod val="85000"/>
                    <a:lumOff val="15000"/>
                  </a:schemeClr>
                </a:solidFill>
              </a:rPr>
              <a:t> sont les 2 termes a retenir pour se donner les critères de travail pour les meneurs et de notation pour les juges afin de garantir la recherche d’une exécution juste qui préserve le cheval dans le temps.</a:t>
            </a:r>
          </a:p>
          <a:p>
            <a:pPr lvl="0"/>
            <a:r>
              <a:rPr lang="fr-FR" b="1">
                <a:solidFill>
                  <a:schemeClr val="tx1">
                    <a:lumMod val="85000"/>
                    <a:lumOff val="15000"/>
                  </a:schemeClr>
                </a:solidFill>
              </a:rPr>
              <a:t>Un beau challenge… et souhaitons que la situation s’améliore afin de permettre à chacun de pouvoir se familiariser  avec cette nouvelle reprise. </a:t>
            </a:r>
          </a:p>
          <a:p>
            <a:pPr marL="0" lvl="0" indent="0" algn="ctr">
              <a:buNone/>
            </a:pPr>
            <a:r>
              <a:rPr lang="fr-FR" sz="2800" b="1">
                <a:solidFill>
                  <a:schemeClr val="tx1">
                    <a:lumMod val="85000"/>
                    <a:lumOff val="15000"/>
                  </a:schemeClr>
                </a:solidFill>
              </a:rPr>
              <a:t>Bonne saison à tous.</a:t>
            </a:r>
          </a:p>
        </p:txBody>
      </p:sp>
      <p:sp>
        <p:nvSpPr>
          <p:cNvPr id="6" name="Espace réservé du pied de page 2">
            <a:extLst>
              <a:ext uri="{FF2B5EF4-FFF2-40B4-BE49-F238E27FC236}">
                <a16:creationId xmlns:a16="http://schemas.microsoft.com/office/drawing/2014/main" id="{D75D4947-5EC0-9441-98B3-E005D7BDA78C}"/>
              </a:ext>
            </a:extLst>
          </p:cNvPr>
          <p:cNvSpPr>
            <a:spLocks noGrp="1"/>
          </p:cNvSpPr>
          <p:nvPr>
            <p:ph type="ftr" sz="quarter" idx="11"/>
          </p:nvPr>
        </p:nvSpPr>
        <p:spPr>
          <a:xfrm>
            <a:off x="3837989" y="6359822"/>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2A21BC0C-1EDF-EF43-8E6E-F97FDBBEDA9F}"/>
              </a:ext>
            </a:extLst>
          </p:cNvPr>
          <p:cNvSpPr>
            <a:spLocks noGrp="1" noChangeArrowheads="1"/>
          </p:cNvSpPr>
          <p:nvPr>
            <p:ph type="title"/>
          </p:nvPr>
        </p:nvSpPr>
        <p:spPr>
          <a:xfrm>
            <a:off x="412905" y="3077430"/>
            <a:ext cx="4038600" cy="2481662"/>
          </a:xfrm>
        </p:spPr>
        <p:txBody>
          <a:bodyPr vert="horz" lIns="91440" tIns="45720" rIns="91440" bIns="45720" rtlCol="0" anchor="t">
            <a:normAutofit/>
          </a:bodyPr>
          <a:lstStyle/>
          <a:p>
            <a:pPr>
              <a:spcBef>
                <a:spcPct val="0"/>
              </a:spcBef>
              <a:defRPr/>
            </a:pPr>
            <a:r>
              <a:rPr lang="en-US" altLang="fr-FR" sz="4000" kern="1200">
                <a:solidFill>
                  <a:schemeClr val="tx1"/>
                </a:solidFill>
                <a:latin typeface="+mj-lt"/>
                <a:ea typeface="+mj-ea"/>
                <a:cs typeface="+mj-cs"/>
              </a:rPr>
              <a:t>Merci pour </a:t>
            </a:r>
            <a:r>
              <a:rPr lang="fr-FR" altLang="fr-FR" sz="4000" kern="1200">
                <a:solidFill>
                  <a:schemeClr val="tx1"/>
                </a:solidFill>
                <a:latin typeface="+mj-lt"/>
                <a:ea typeface="+mj-ea"/>
                <a:cs typeface="+mj-cs"/>
              </a:rPr>
              <a:t>votre</a:t>
            </a:r>
            <a:r>
              <a:rPr lang="en-US" altLang="fr-FR" sz="4000" kern="1200">
                <a:solidFill>
                  <a:schemeClr val="tx1"/>
                </a:solidFill>
                <a:latin typeface="+mj-lt"/>
                <a:ea typeface="+mj-ea"/>
                <a:cs typeface="+mj-cs"/>
              </a:rPr>
              <a:t> PARTICIPATION !</a:t>
            </a:r>
          </a:p>
        </p:txBody>
      </p:sp>
      <p:sp>
        <p:nvSpPr>
          <p:cNvPr id="18" name="Rectangle 3">
            <a:extLst>
              <a:ext uri="{FF2B5EF4-FFF2-40B4-BE49-F238E27FC236}">
                <a16:creationId xmlns:a16="http://schemas.microsoft.com/office/drawing/2014/main" id="{00DA8B27-5959-DD4F-89BE-56F4AA4CC0B7}"/>
              </a:ext>
            </a:extLst>
          </p:cNvPr>
          <p:cNvSpPr txBox="1">
            <a:spLocks noChangeArrowheads="1"/>
          </p:cNvSpPr>
          <p:nvPr/>
        </p:nvSpPr>
        <p:spPr bwMode="auto">
          <a:xfrm>
            <a:off x="4451505" y="2913793"/>
            <a:ext cx="6896049" cy="2953606"/>
          </a:xfrm>
          <a:prstGeom prst="rect">
            <a:avLst/>
          </a:prstGeom>
        </p:spPr>
        <p:txBody>
          <a:bodyPr vert="horz" lIns="91440" tIns="45720" rIns="91440" bIns="45720" numCol="1" rtlCol="0"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eaLnBrk="1" hangingPunct="1">
              <a:lnSpc>
                <a:spcPct val="90000"/>
              </a:lnSpc>
              <a:buNone/>
              <a:defRPr/>
            </a:pPr>
            <a:r>
              <a:rPr lang="fr-FR" altLang="fr-FR">
                <a:solidFill>
                  <a:schemeClr val="tx1">
                    <a:alpha val="55000"/>
                  </a:schemeClr>
                </a:solidFill>
              </a:rPr>
              <a:t>Retrouvez tous les supports de présentation sur les Pages Attelage du Site Internet du CRE </a:t>
            </a:r>
            <a:r>
              <a:rPr lang="fr-FR" altLang="fr-FR">
                <a:solidFill>
                  <a:schemeClr val="tx1">
                    <a:alpha val="55000"/>
                  </a:schemeClr>
                </a:solidFill>
                <a:hlinkClick r:id="rId3"/>
              </a:rPr>
              <a:t>https://crehautsdefrance.com/attelage/ </a:t>
            </a:r>
            <a:endParaRPr lang="fr-FR" altLang="fr-FR">
              <a:solidFill>
                <a:schemeClr val="tx1">
                  <a:alpha val="55000"/>
                </a:schemeClr>
              </a:solidFill>
            </a:endParaRPr>
          </a:p>
          <a:p>
            <a:pPr marL="114300" indent="0" eaLnBrk="1" hangingPunct="1">
              <a:lnSpc>
                <a:spcPct val="90000"/>
              </a:lnSpc>
              <a:buNone/>
              <a:defRPr/>
            </a:pPr>
            <a:r>
              <a:rPr lang="fr-FR" altLang="fr-FR">
                <a:solidFill>
                  <a:schemeClr val="tx1">
                    <a:alpha val="55000"/>
                  </a:schemeClr>
                </a:solidFill>
              </a:rPr>
              <a:t>et sur le FB de la commission </a:t>
            </a:r>
            <a:r>
              <a:rPr lang="fr-FR" altLang="fr-FR">
                <a:solidFill>
                  <a:schemeClr val="tx1">
                    <a:alpha val="55000"/>
                  </a:schemeClr>
                </a:solidFill>
                <a:hlinkClick r:id="rId4"/>
              </a:rPr>
              <a:t>https://</a:t>
            </a:r>
            <a:r>
              <a:rPr lang="fr-FR" altLang="fr-FR" sz="3600">
                <a:solidFill>
                  <a:schemeClr val="tx1">
                    <a:alpha val="55000"/>
                  </a:schemeClr>
                </a:solidFill>
                <a:hlinkClick r:id="rId4"/>
              </a:rPr>
              <a:t>www</a:t>
            </a:r>
            <a:r>
              <a:rPr lang="fr-FR" altLang="fr-FR">
                <a:solidFill>
                  <a:schemeClr val="tx1">
                    <a:alpha val="55000"/>
                  </a:schemeClr>
                </a:solidFill>
                <a:hlinkClick r:id="rId4"/>
              </a:rPr>
              <a:t>.facebook.com/groups/attelagehdf?locale=fr_FR</a:t>
            </a:r>
            <a:endParaRPr lang="fr-FR" altLang="fr-FR">
              <a:solidFill>
                <a:schemeClr val="tx1">
                  <a:alpha val="55000"/>
                </a:schemeClr>
              </a:solidFill>
            </a:endParaRPr>
          </a:p>
        </p:txBody>
      </p:sp>
      <p:grpSp>
        <p:nvGrpSpPr>
          <p:cNvPr id="24" name="Groupe 23">
            <a:extLst>
              <a:ext uri="{FF2B5EF4-FFF2-40B4-BE49-F238E27FC236}">
                <a16:creationId xmlns:a16="http://schemas.microsoft.com/office/drawing/2014/main" id="{8E52AEFD-F52B-514F-8837-AAC27175CB55}"/>
              </a:ext>
            </a:extLst>
          </p:cNvPr>
          <p:cNvGrpSpPr/>
          <p:nvPr/>
        </p:nvGrpSpPr>
        <p:grpSpPr>
          <a:xfrm>
            <a:off x="1149927" y="609600"/>
            <a:ext cx="9642764" cy="1559765"/>
            <a:chOff x="2980484" y="1427900"/>
            <a:chExt cx="5756910" cy="985931"/>
          </a:xfrm>
        </p:grpSpPr>
        <p:sp>
          <p:nvSpPr>
            <p:cNvPr id="28" name="Rectangle : coins arrondis 27">
              <a:extLst>
                <a:ext uri="{FF2B5EF4-FFF2-40B4-BE49-F238E27FC236}">
                  <a16:creationId xmlns:a16="http://schemas.microsoft.com/office/drawing/2014/main" id="{CFC22074-FC9B-1E42-B0DD-51D75EAF3491}"/>
                </a:ext>
              </a:extLst>
            </p:cNvPr>
            <p:cNvSpPr/>
            <p:nvPr/>
          </p:nvSpPr>
          <p:spPr>
            <a:xfrm>
              <a:off x="2980484" y="1427900"/>
              <a:ext cx="5756910" cy="98593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Picture 2">
              <a:extLst>
                <a:ext uri="{FF2B5EF4-FFF2-40B4-BE49-F238E27FC236}">
                  <a16:creationId xmlns:a16="http://schemas.microsoft.com/office/drawing/2014/main" id="{E8B21024-6E36-F74A-ABD5-3759E498A33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29138" y="1543374"/>
              <a:ext cx="1467835" cy="7549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F20E5F1D-F0F2-8945-8172-2931A55822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3048" y="1452493"/>
              <a:ext cx="1503761" cy="845866"/>
            </a:xfrm>
            <a:prstGeom prst="rect">
              <a:avLst/>
            </a:prstGeom>
          </p:spPr>
        </p:pic>
        <p:pic>
          <p:nvPicPr>
            <p:cNvPr id="33" name="Picture 8">
              <a:extLst>
                <a:ext uri="{FF2B5EF4-FFF2-40B4-BE49-F238E27FC236}">
                  <a16:creationId xmlns:a16="http://schemas.microsoft.com/office/drawing/2014/main" id="{5CB9B837-07D5-3141-8984-0E038AFAD8C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2300"/>
            <a:stretch/>
          </p:blipFill>
          <p:spPr bwMode="auto">
            <a:xfrm>
              <a:off x="4496974" y="1531302"/>
              <a:ext cx="504362" cy="622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76E3A66F-FDA2-3742-A9BA-E83E0C22491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5348"/>
            <a:stretch/>
          </p:blipFill>
          <p:spPr>
            <a:xfrm>
              <a:off x="6535526" y="1558583"/>
              <a:ext cx="2137887" cy="705600"/>
            </a:xfrm>
            <a:prstGeom prst="rect">
              <a:avLst/>
            </a:prstGeom>
            <a:ln>
              <a:noFill/>
            </a:ln>
            <a:effectLst>
              <a:softEdge rad="112500"/>
            </a:effectLst>
          </p:spPr>
        </p:pic>
      </p:grpSp>
      <p:sp>
        <p:nvSpPr>
          <p:cNvPr id="12" name="Espace réservé du pied de page 2">
            <a:extLst>
              <a:ext uri="{FF2B5EF4-FFF2-40B4-BE49-F238E27FC236}">
                <a16:creationId xmlns:a16="http://schemas.microsoft.com/office/drawing/2014/main" id="{D0B0C420-2BA3-C84A-AF86-E473E3116FB5}"/>
              </a:ext>
            </a:extLst>
          </p:cNvPr>
          <p:cNvSpPr>
            <a:spLocks noGrp="1"/>
          </p:cNvSpPr>
          <p:nvPr>
            <p:ph type="ftr" sz="quarter" idx="11"/>
          </p:nvPr>
        </p:nvSpPr>
        <p:spPr>
          <a:xfrm>
            <a:off x="3541428" y="6284594"/>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extLst>
      <p:ext uri="{BB962C8B-B14F-4D97-AF65-F5344CB8AC3E}">
        <p14:creationId xmlns:p14="http://schemas.microsoft.com/office/powerpoint/2010/main" val="3412763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DCD7AE7A-E153-0442-B83C-89A1DCDF1BCE}"/>
              </a:ext>
            </a:extLst>
          </p:cNvPr>
          <p:cNvSpPr txBox="1">
            <a:spLocks noGrp="1"/>
          </p:cNvSpPr>
          <p:nvPr>
            <p:ph type="title"/>
          </p:nvPr>
        </p:nvSpPr>
        <p:spPr>
          <a:xfrm>
            <a:off x="804672" y="1243013"/>
            <a:ext cx="3855720" cy="4371974"/>
          </a:xfrm>
        </p:spPr>
        <p:txBody>
          <a:bodyPr>
            <a:normAutofit/>
          </a:bodyPr>
          <a:lstStyle/>
          <a:p>
            <a:pPr lvl="0"/>
            <a:r>
              <a:rPr lang="fr-FR" b="1">
                <a:solidFill>
                  <a:schemeClr val="tx2"/>
                </a:solidFill>
              </a:rPr>
              <a:t>          INTRODUCTION</a:t>
            </a:r>
          </a:p>
        </p:txBody>
      </p:sp>
      <p:sp>
        <p:nvSpPr>
          <p:cNvPr id="3" name="Espace réservé du contenu 4">
            <a:extLst>
              <a:ext uri="{FF2B5EF4-FFF2-40B4-BE49-F238E27FC236}">
                <a16:creationId xmlns:a16="http://schemas.microsoft.com/office/drawing/2014/main" id="{B75AC6FD-9D2D-3D40-B7E6-41B14395049D}"/>
              </a:ext>
            </a:extLst>
          </p:cNvPr>
          <p:cNvSpPr txBox="1">
            <a:spLocks noGrp="1"/>
          </p:cNvSpPr>
          <p:nvPr>
            <p:ph idx="1"/>
          </p:nvPr>
        </p:nvSpPr>
        <p:spPr>
          <a:xfrm>
            <a:off x="5628641" y="1032987"/>
            <a:ext cx="6563054" cy="4792027"/>
          </a:xfrm>
        </p:spPr>
        <p:txBody>
          <a:bodyPr anchor="ctr">
            <a:normAutofit fontScale="85000" lnSpcReduction="10000"/>
          </a:bodyPr>
          <a:lstStyle/>
          <a:p>
            <a:pPr>
              <a:defRPr/>
            </a:pPr>
            <a:r>
              <a:rPr lang="fr-FR" altLang="fr-FR">
                <a:solidFill>
                  <a:schemeClr val="tx2"/>
                </a:solidFill>
                <a:latin typeface="Times New Roman" panose="02020603050405020304" pitchFamily="18" charset="0"/>
                <a:cs typeface="Times New Roman" panose="02020603050405020304" pitchFamily="18" charset="0"/>
              </a:rPr>
              <a:t>Rappel du but du dressage.</a:t>
            </a:r>
          </a:p>
          <a:p>
            <a:pPr>
              <a:defRPr/>
            </a:pPr>
            <a:r>
              <a:rPr lang="fr-FR" altLang="fr-FR">
                <a:solidFill>
                  <a:schemeClr val="tx2"/>
                </a:solidFill>
                <a:latin typeface="Times New Roman" panose="02020603050405020304" pitchFamily="18" charset="0"/>
                <a:cs typeface="Times New Roman" panose="02020603050405020304" pitchFamily="18" charset="0"/>
              </a:rPr>
              <a:t>« Le but du Dressage est de développer les capacités  du cheval pour en faire un athlète heureux par le biais d’une éducation harmonieuse ,le résultat est : un cheval calme, souple, perméable et flexible, mais aussi confiant , attentif et fin, parvenant ainsi à une bonne communication ( compréhension) avec le cavalier (meneur) » </a:t>
            </a:r>
          </a:p>
          <a:p>
            <a:pPr marL="0" indent="0">
              <a:buNone/>
              <a:defRPr/>
            </a:pPr>
            <a:endParaRPr lang="fr-FR" altLang="fr-FR">
              <a:solidFill>
                <a:schemeClr val="tx2"/>
              </a:solidFill>
              <a:latin typeface="Times New Roman" panose="02020603050405020304" pitchFamily="18" charset="0"/>
              <a:cs typeface="Times New Roman" panose="02020603050405020304" pitchFamily="18" charset="0"/>
            </a:endParaRPr>
          </a:p>
          <a:p>
            <a:pPr>
              <a:defRPr/>
            </a:pPr>
            <a:r>
              <a:rPr lang="fr-FR" altLang="fr-FR">
                <a:solidFill>
                  <a:schemeClr val="tx2"/>
                </a:solidFill>
                <a:latin typeface="Times New Roman" panose="02020603050405020304" pitchFamily="18" charset="0"/>
                <a:cs typeface="Times New Roman" panose="02020603050405020304" pitchFamily="18" charset="0"/>
              </a:rPr>
              <a:t>Le niveau de dressage exigé en Amateur élite  est le niveau le plus haut Demandé en compétitions dans le respect des fondamentaux propres à l’échelle de progression, </a:t>
            </a:r>
          </a:p>
        </p:txBody>
      </p:sp>
      <p:sp>
        <p:nvSpPr>
          <p:cNvPr id="6" name="Espace réservé du pied de page 2">
            <a:extLst>
              <a:ext uri="{FF2B5EF4-FFF2-40B4-BE49-F238E27FC236}">
                <a16:creationId xmlns:a16="http://schemas.microsoft.com/office/drawing/2014/main" id="{D5DD01C4-D721-4F4F-BED0-C968EE676683}"/>
              </a:ext>
            </a:extLst>
          </p:cNvPr>
          <p:cNvSpPr>
            <a:spLocks noGrp="1"/>
          </p:cNvSpPr>
          <p:nvPr>
            <p:ph type="ftr" sz="quarter" idx="11"/>
          </p:nvPr>
        </p:nvSpPr>
        <p:spPr>
          <a:xfrm>
            <a:off x="526379" y="6343993"/>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DCD7AE7A-E153-0442-B83C-89A1DCDF1BCE}"/>
              </a:ext>
            </a:extLst>
          </p:cNvPr>
          <p:cNvSpPr txBox="1">
            <a:spLocks noGrp="1"/>
          </p:cNvSpPr>
          <p:nvPr>
            <p:ph type="title"/>
          </p:nvPr>
        </p:nvSpPr>
        <p:spPr>
          <a:xfrm>
            <a:off x="838199" y="291090"/>
            <a:ext cx="10515599" cy="932688"/>
          </a:xfrm>
        </p:spPr>
        <p:txBody>
          <a:bodyPr vert="horz" lIns="91440" tIns="45720" rIns="91440" bIns="45720" rtlCol="0" anchor="b">
            <a:normAutofit/>
          </a:bodyPr>
          <a:lstStyle/>
          <a:p>
            <a:pPr lvl="0">
              <a:spcBef>
                <a:spcPct val="0"/>
              </a:spcBef>
            </a:pPr>
            <a:r>
              <a:rPr lang="en-US" sz="5400" b="1" kern="1200">
                <a:solidFill>
                  <a:schemeClr val="tx1"/>
                </a:solidFill>
                <a:latin typeface="+mj-lt"/>
                <a:ea typeface="+mj-ea"/>
                <a:cs typeface="+mj-cs"/>
              </a:rPr>
              <a:t>         INTRODUCTION</a:t>
            </a:r>
          </a:p>
        </p:txBody>
      </p:sp>
      <p:sp>
        <p:nvSpPr>
          <p:cNvPr id="3" name="Espace réservé du contenu 4">
            <a:extLst>
              <a:ext uri="{FF2B5EF4-FFF2-40B4-BE49-F238E27FC236}">
                <a16:creationId xmlns:a16="http://schemas.microsoft.com/office/drawing/2014/main" id="{B75AC6FD-9D2D-3D40-B7E6-41B14395049D}"/>
              </a:ext>
            </a:extLst>
          </p:cNvPr>
          <p:cNvSpPr txBox="1">
            <a:spLocks noGrp="1"/>
          </p:cNvSpPr>
          <p:nvPr>
            <p:ph idx="1"/>
          </p:nvPr>
        </p:nvSpPr>
        <p:spPr>
          <a:xfrm>
            <a:off x="838199" y="1335726"/>
            <a:ext cx="10515599" cy="420624"/>
          </a:xfrm>
        </p:spPr>
        <p:txBody>
          <a:bodyPr vert="horz" lIns="91440" tIns="45720" rIns="91440" bIns="45720" rtlCol="0">
            <a:normAutofit/>
          </a:bodyPr>
          <a:lstStyle/>
          <a:p>
            <a:pPr marL="0" indent="0">
              <a:lnSpc>
                <a:spcPct val="90000"/>
              </a:lnSpc>
              <a:buNone/>
              <a:defRPr/>
            </a:pPr>
            <a:r>
              <a:rPr lang="en-US" altLang="fr-FR" kern="1200">
                <a:solidFill>
                  <a:schemeClr val="tx1"/>
                </a:solidFill>
                <a:latin typeface="+mn-lt"/>
                <a:ea typeface="+mn-ea"/>
                <a:cs typeface="+mn-cs"/>
              </a:rPr>
              <a:t>Echelle de progression </a:t>
            </a:r>
          </a:p>
        </p:txBody>
      </p:sp>
      <p:sp>
        <p:nvSpPr>
          <p:cNvPr id="5" name="Espace réservé du pied de page 4">
            <a:extLst>
              <a:ext uri="{FF2B5EF4-FFF2-40B4-BE49-F238E27FC236}">
                <a16:creationId xmlns:a16="http://schemas.microsoft.com/office/drawing/2014/main" id="{916F2610-22D0-6741-96D7-616D9FFB8954}"/>
              </a:ext>
            </a:extLst>
          </p:cNvPr>
          <p:cNvSpPr>
            <a:spLocks noGrp="1"/>
          </p:cNvSpPr>
          <p:nvPr>
            <p:ph type="ftr" sz="quarter" idx="11"/>
          </p:nvPr>
        </p:nvSpPr>
        <p:spPr/>
        <p:txBody>
          <a:bodyPr vert="horz" lIns="91440" tIns="45720" rIns="91440" bIns="45720" rtlCol="0" anchor="ctr">
            <a:normAutofit/>
          </a:bodyPr>
          <a:lstStyle/>
          <a:p>
            <a:pPr lvl="0" algn="ctr">
              <a:lnSpc>
                <a:spcPct val="90000"/>
              </a:lnSpc>
              <a:spcAft>
                <a:spcPts val="600"/>
              </a:spcAft>
            </a:pPr>
            <a:r>
              <a:rPr lang="en-US" sz="900" kern="1200">
                <a:solidFill>
                  <a:schemeClr val="tx1">
                    <a:tint val="75000"/>
                  </a:schemeClr>
                </a:solidFill>
                <a:latin typeface="+mn-lt"/>
                <a:ea typeface="+mn-ea"/>
                <a:cs typeface="+mn-cs"/>
              </a:rPr>
              <a:t>Document réalisé par AM Turbé Juge FEI 4 et M Delignières Juge FEI 3</a:t>
            </a:r>
          </a:p>
        </p:txBody>
      </p:sp>
      <p:pic>
        <p:nvPicPr>
          <p:cNvPr id="6" name="Image 5">
            <a:extLst>
              <a:ext uri="{FF2B5EF4-FFF2-40B4-BE49-F238E27FC236}">
                <a16:creationId xmlns:a16="http://schemas.microsoft.com/office/drawing/2014/main" id="{1B9BAE1C-625C-7345-9EF7-BE64EB8365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9349" y="1863801"/>
            <a:ext cx="6993300" cy="4440746"/>
          </a:xfrm>
          <a:prstGeom prst="rect">
            <a:avLst/>
          </a:prstGeom>
        </p:spPr>
      </p:pic>
      <p:sp>
        <p:nvSpPr>
          <p:cNvPr id="7" name="Espace réservé du pied de page 2">
            <a:extLst>
              <a:ext uri="{FF2B5EF4-FFF2-40B4-BE49-F238E27FC236}">
                <a16:creationId xmlns:a16="http://schemas.microsoft.com/office/drawing/2014/main" id="{AAB9E136-A232-C948-BDCB-F0BE43FAA16E}"/>
              </a:ext>
            </a:extLst>
          </p:cNvPr>
          <p:cNvSpPr txBox="1">
            <a:spLocks/>
          </p:cNvSpPr>
          <p:nvPr/>
        </p:nvSpPr>
        <p:spPr>
          <a:xfrm>
            <a:off x="526379" y="6343993"/>
            <a:ext cx="6727037" cy="365125"/>
          </a:xfrm>
          <a:prstGeom prst="rect">
            <a:avLst/>
          </a:prstGeom>
          <a:noFill/>
        </p:spPr>
        <p:txBody>
          <a:bodyPr vert="horz" lIns="91440" tIns="45720" rIns="91440" bIns="45720" rtlCol="0" anchor="ctr">
            <a:norm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fr-FR" sz="1200" dirty="0">
                <a:solidFill>
                  <a:schemeClr val="tx1">
                    <a:tint val="75000"/>
                  </a:schemeClr>
                </a:solidFill>
              </a:rPr>
              <a:t>Document réalisé par AM Turbé Juge FEI 4 et M </a:t>
            </a:r>
            <a:r>
              <a:rPr lang="fr-FR" sz="1200" dirty="0" err="1">
                <a:solidFill>
                  <a:schemeClr val="tx1">
                    <a:tint val="75000"/>
                  </a:schemeClr>
                </a:solidFill>
              </a:rPr>
              <a:t>Delignières</a:t>
            </a:r>
            <a:r>
              <a:rPr lang="fr-FR" sz="1200" dirty="0">
                <a:solidFill>
                  <a:schemeClr val="tx1">
                    <a:tint val="75000"/>
                  </a:schemeClr>
                </a:solidFill>
              </a:rPr>
              <a:t> Juge FEI 3</a:t>
            </a:r>
          </a:p>
        </p:txBody>
      </p:sp>
    </p:spTree>
    <p:extLst>
      <p:ext uri="{BB962C8B-B14F-4D97-AF65-F5344CB8AC3E}">
        <p14:creationId xmlns:p14="http://schemas.microsoft.com/office/powerpoint/2010/main" val="4056990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D789B92-43DC-E74A-9085-7048375D54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3" name="Picture 12">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038226" y="819150"/>
            <a:ext cx="10037605"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3">
            <a:extLst>
              <a:ext uri="{FF2B5EF4-FFF2-40B4-BE49-F238E27FC236}">
                <a16:creationId xmlns:a16="http://schemas.microsoft.com/office/drawing/2014/main" id="{8F55BC13-BAFA-EE47-8C36-0FE22A60ECE2}"/>
              </a:ext>
            </a:extLst>
          </p:cNvPr>
          <p:cNvSpPr txBox="1">
            <a:spLocks noGrp="1"/>
          </p:cNvSpPr>
          <p:nvPr>
            <p:ph type="title"/>
          </p:nvPr>
        </p:nvSpPr>
        <p:spPr>
          <a:xfrm>
            <a:off x="1307482" y="950976"/>
            <a:ext cx="9499092" cy="1263718"/>
          </a:xfrm>
        </p:spPr>
        <p:txBody>
          <a:bodyPr vert="horz" lIns="91440" tIns="45720" rIns="91440" bIns="45720" rtlCol="0" anchor="ctr">
            <a:normAutofit/>
          </a:bodyPr>
          <a:lstStyle/>
          <a:p>
            <a:pPr lvl="0"/>
            <a:r>
              <a:rPr lang="en-US" b="1"/>
              <a:t>Le PAS Allongé</a:t>
            </a:r>
          </a:p>
        </p:txBody>
      </p:sp>
      <p:sp>
        <p:nvSpPr>
          <p:cNvPr id="7" name="Espace réservé du contenu 4">
            <a:extLst>
              <a:ext uri="{FF2B5EF4-FFF2-40B4-BE49-F238E27FC236}">
                <a16:creationId xmlns:a16="http://schemas.microsoft.com/office/drawing/2014/main" id="{D4C8823F-0FC2-F74C-82D8-AFD3DC6C82A8}"/>
              </a:ext>
            </a:extLst>
          </p:cNvPr>
          <p:cNvSpPr txBox="1">
            <a:spLocks/>
          </p:cNvSpPr>
          <p:nvPr/>
        </p:nvSpPr>
        <p:spPr>
          <a:xfrm>
            <a:off x="1383682" y="2367093"/>
            <a:ext cx="9346692" cy="309073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110000"/>
              </a:lnSpc>
              <a:defRPr/>
            </a:pPr>
            <a:r>
              <a:rPr lang="en-US" altLang="fr-FR"/>
              <a:t>Le cheval couvre le plus de terrain possible, sans précipitation et sans perte de rythme, les postérieurs recouvrent largement l’empreinte des antérieurs, le meneur autorise le cheval à étirer son encolure sans perdre le contact avec la bouche et le contrôle de la nuque (pas de cheval qui plonge en avant et vers le bas )</a:t>
            </a:r>
          </a:p>
          <a:p>
            <a:pPr>
              <a:lnSpc>
                <a:spcPct val="110000"/>
              </a:lnSpc>
              <a:defRPr/>
            </a:pPr>
            <a:r>
              <a:rPr lang="en-US" altLang="fr-FR"/>
              <a:t>BUT : Montrer un pas énergique et sans contrainte, une large amplitude des foulées avec un étirement de l’encolure sans perte de contact avec la bouche du cheval ( la différence avec le pas libre c’est le contact …)</a:t>
            </a:r>
          </a:p>
        </p:txBody>
      </p:sp>
      <p:sp>
        <p:nvSpPr>
          <p:cNvPr id="8" name="Espace réservé du pied de page 2">
            <a:extLst>
              <a:ext uri="{FF2B5EF4-FFF2-40B4-BE49-F238E27FC236}">
                <a16:creationId xmlns:a16="http://schemas.microsoft.com/office/drawing/2014/main" id="{C6563934-56E7-6C4E-8B76-1EE2998472B2}"/>
              </a:ext>
            </a:extLst>
          </p:cNvPr>
          <p:cNvSpPr>
            <a:spLocks noGrp="1"/>
          </p:cNvSpPr>
          <p:nvPr>
            <p:ph type="ftr" sz="quarter" idx="11"/>
          </p:nvPr>
        </p:nvSpPr>
        <p:spPr>
          <a:xfrm>
            <a:off x="1941663" y="6427776"/>
            <a:ext cx="6672887" cy="365125"/>
          </a:xfrm>
        </p:spPr>
        <p:txBody>
          <a:bodyPr vert="horz" lIns="91440" tIns="45720" rIns="91440" bIns="45720" rtlCol="0" anchor="ctr">
            <a:normAutofit/>
          </a:bodyPr>
          <a:lstStyle/>
          <a:p>
            <a:pPr lvl="0">
              <a:spcAft>
                <a:spcPts val="600"/>
              </a:spcAft>
            </a:pPr>
            <a:r>
              <a:rPr lang="en-US" kern="1200" dirty="0">
                <a:solidFill>
                  <a:srgbClr val="FFFFFF"/>
                </a:solidFill>
                <a:latin typeface="+mn-lt"/>
                <a:ea typeface="+mn-ea"/>
                <a:cs typeface="+mn-cs"/>
              </a:rPr>
              <a:t>Document </a:t>
            </a:r>
            <a:r>
              <a:rPr lang="en-US" kern="1200" dirty="0" err="1">
                <a:solidFill>
                  <a:srgbClr val="FFFFFF"/>
                </a:solidFill>
                <a:latin typeface="+mn-lt"/>
                <a:ea typeface="+mn-ea"/>
                <a:cs typeface="+mn-cs"/>
              </a:rPr>
              <a:t>réalisé</a:t>
            </a:r>
            <a:r>
              <a:rPr lang="en-US" kern="1200" dirty="0">
                <a:solidFill>
                  <a:srgbClr val="FFFFFF"/>
                </a:solidFill>
                <a:latin typeface="+mn-lt"/>
                <a:ea typeface="+mn-ea"/>
                <a:cs typeface="+mn-cs"/>
              </a:rPr>
              <a:t> par AM </a:t>
            </a:r>
            <a:r>
              <a:rPr lang="en-US" kern="1200" dirty="0" err="1">
                <a:solidFill>
                  <a:srgbClr val="FFFFFF"/>
                </a:solidFill>
                <a:latin typeface="+mn-lt"/>
                <a:ea typeface="+mn-ea"/>
                <a:cs typeface="+mn-cs"/>
              </a:rPr>
              <a:t>Turbé</a:t>
            </a:r>
            <a:r>
              <a:rPr lang="en-US" kern="1200" dirty="0">
                <a:solidFill>
                  <a:srgbClr val="FFFFFF"/>
                </a:solidFill>
                <a:latin typeface="+mn-lt"/>
                <a:ea typeface="+mn-ea"/>
                <a:cs typeface="+mn-cs"/>
              </a:rPr>
              <a:t> </a:t>
            </a:r>
            <a:r>
              <a:rPr lang="en-US" kern="1200" dirty="0" err="1">
                <a:solidFill>
                  <a:srgbClr val="FFFFFF"/>
                </a:solidFill>
                <a:latin typeface="+mn-lt"/>
                <a:ea typeface="+mn-ea"/>
                <a:cs typeface="+mn-cs"/>
              </a:rPr>
              <a:t>Juge</a:t>
            </a:r>
            <a:r>
              <a:rPr lang="en-US" kern="1200" dirty="0">
                <a:solidFill>
                  <a:srgbClr val="FFFFFF"/>
                </a:solidFill>
                <a:latin typeface="+mn-lt"/>
                <a:ea typeface="+mn-ea"/>
                <a:cs typeface="+mn-cs"/>
              </a:rPr>
              <a:t> FEI 4 et M </a:t>
            </a:r>
            <a:r>
              <a:rPr lang="en-US" kern="1200" dirty="0" err="1">
                <a:solidFill>
                  <a:srgbClr val="FFFFFF"/>
                </a:solidFill>
                <a:latin typeface="+mn-lt"/>
                <a:ea typeface="+mn-ea"/>
                <a:cs typeface="+mn-cs"/>
              </a:rPr>
              <a:t>Delignières</a:t>
            </a:r>
            <a:r>
              <a:rPr lang="en-US" kern="1200" dirty="0">
                <a:solidFill>
                  <a:srgbClr val="FFFFFF"/>
                </a:solidFill>
                <a:latin typeface="+mn-lt"/>
                <a:ea typeface="+mn-ea"/>
                <a:cs typeface="+mn-cs"/>
              </a:rPr>
              <a:t> </a:t>
            </a:r>
            <a:r>
              <a:rPr lang="en-US" kern="1200" dirty="0" err="1">
                <a:solidFill>
                  <a:srgbClr val="FFFFFF"/>
                </a:solidFill>
                <a:latin typeface="+mn-lt"/>
                <a:ea typeface="+mn-ea"/>
                <a:cs typeface="+mn-cs"/>
              </a:rPr>
              <a:t>Juge</a:t>
            </a:r>
            <a:r>
              <a:rPr lang="en-US" kern="1200" dirty="0">
                <a:solidFill>
                  <a:srgbClr val="FFFFFF"/>
                </a:solidFill>
                <a:latin typeface="+mn-lt"/>
                <a:ea typeface="+mn-ea"/>
                <a:cs typeface="+mn-cs"/>
              </a:rPr>
              <a:t> FEI 3</a:t>
            </a:r>
          </a:p>
        </p:txBody>
      </p:sp>
    </p:spTree>
    <p:extLst>
      <p:ext uri="{BB962C8B-B14F-4D97-AF65-F5344CB8AC3E}">
        <p14:creationId xmlns:p14="http://schemas.microsoft.com/office/powerpoint/2010/main" val="305850412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AF48BEBA-EFA7-8248-AD9E-A87437DF69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5" y="1326068"/>
            <a:ext cx="6909479" cy="4214782"/>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6" name="Picture 15">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re 3">
            <a:extLst>
              <a:ext uri="{FF2B5EF4-FFF2-40B4-BE49-F238E27FC236}">
                <a16:creationId xmlns:a16="http://schemas.microsoft.com/office/drawing/2014/main" id="{8A2F3748-F664-6848-AB82-014967127371}"/>
              </a:ext>
            </a:extLst>
          </p:cNvPr>
          <p:cNvSpPr txBox="1">
            <a:spLocks noGrp="1"/>
          </p:cNvSpPr>
          <p:nvPr>
            <p:ph type="title"/>
          </p:nvPr>
        </p:nvSpPr>
        <p:spPr>
          <a:xfrm>
            <a:off x="2725248" y="164044"/>
            <a:ext cx="4827696" cy="606291"/>
          </a:xfrm>
        </p:spPr>
        <p:txBody>
          <a:bodyPr vert="horz" lIns="91440" tIns="45720" rIns="91440" bIns="45720" rtlCol="0" anchor="ctr">
            <a:normAutofit/>
          </a:bodyPr>
          <a:lstStyle/>
          <a:p>
            <a:pPr lvl="0" algn="l"/>
            <a:r>
              <a:rPr lang="en-US" b="1" dirty="0"/>
              <a:t>Le PAS </a:t>
            </a:r>
            <a:r>
              <a:rPr lang="en-US" b="1" dirty="0" err="1"/>
              <a:t>ALLONGé</a:t>
            </a:r>
            <a:endParaRPr lang="en-US" b="1" dirty="0"/>
          </a:p>
        </p:txBody>
      </p:sp>
      <p:sp>
        <p:nvSpPr>
          <p:cNvPr id="7" name="ZoneTexte 6">
            <a:extLst>
              <a:ext uri="{FF2B5EF4-FFF2-40B4-BE49-F238E27FC236}">
                <a16:creationId xmlns:a16="http://schemas.microsoft.com/office/drawing/2014/main" id="{4244755E-2133-8A48-8417-5A39D2C12015}"/>
              </a:ext>
            </a:extLst>
          </p:cNvPr>
          <p:cNvSpPr txBox="1"/>
          <p:nvPr/>
        </p:nvSpPr>
        <p:spPr>
          <a:xfrm>
            <a:off x="7749540" y="891541"/>
            <a:ext cx="4172150" cy="4751004"/>
          </a:xfrm>
          <a:prstGeom prst="rect">
            <a:avLst/>
          </a:prstGeom>
        </p:spPr>
        <p:txBody>
          <a:bodyPr vert="horz" lIns="91440" tIns="45720" rIns="91440" bIns="45720" rtlCol="0">
            <a:normAutofit fontScale="92500"/>
          </a:bodyPr>
          <a:lstStyle/>
          <a:p>
            <a:pPr defTabSz="914400">
              <a:lnSpc>
                <a:spcPct val="110000"/>
              </a:lnSpc>
              <a:spcAft>
                <a:spcPts val="600"/>
              </a:spcAft>
              <a:buClr>
                <a:schemeClr val="tx1"/>
              </a:buClr>
            </a:pPr>
            <a:r>
              <a:rPr lang="fr-FR" sz="1900" b="1" cap="all" dirty="0"/>
              <a:t>Ce que l’on attend :</a:t>
            </a:r>
          </a:p>
          <a:p>
            <a:pPr marL="285750" indent="-228600" defTabSz="914400">
              <a:lnSpc>
                <a:spcPct val="110000"/>
              </a:lnSpc>
              <a:spcAft>
                <a:spcPts val="600"/>
              </a:spcAft>
              <a:buClr>
                <a:schemeClr val="tx1"/>
              </a:buClr>
              <a:buFont typeface="Arial" panose="020B0604020202020204" pitchFamily="34" charset="0"/>
              <a:buChar char="•"/>
            </a:pPr>
            <a:r>
              <a:rPr lang="fr-FR" sz="1400" cap="all" dirty="0"/>
              <a:t>La régularité de l’allure à 4 temps</a:t>
            </a:r>
          </a:p>
          <a:p>
            <a:pPr marL="285750" indent="-228600" defTabSz="914400">
              <a:lnSpc>
                <a:spcPct val="110000"/>
              </a:lnSpc>
              <a:spcAft>
                <a:spcPts val="600"/>
              </a:spcAft>
              <a:buClr>
                <a:schemeClr val="tx1"/>
              </a:buClr>
              <a:buFont typeface="Arial" panose="020B0604020202020204" pitchFamily="34" charset="0"/>
              <a:buChar char="•"/>
            </a:pPr>
            <a:r>
              <a:rPr lang="fr-FR" sz="1400" cap="all" dirty="0"/>
              <a:t>L’amplitude des foulées, les postérieurs se posant largement en avant de la trace des antérieurs (1 à trois longueurs de pied selon la conformation du cheval)</a:t>
            </a:r>
          </a:p>
          <a:p>
            <a:pPr marL="285750" indent="-228600" defTabSz="914400">
              <a:lnSpc>
                <a:spcPct val="110000"/>
              </a:lnSpc>
              <a:spcAft>
                <a:spcPts val="600"/>
              </a:spcAft>
              <a:buClr>
                <a:schemeClr val="tx1"/>
              </a:buClr>
              <a:buFont typeface="Arial" panose="020B0604020202020204" pitchFamily="34" charset="0"/>
              <a:buChar char="•"/>
            </a:pPr>
            <a:r>
              <a:rPr lang="fr-FR" sz="1400" cap="all" dirty="0"/>
              <a:t>L’étirement vers l’avant de l’encolure </a:t>
            </a:r>
            <a:r>
              <a:rPr lang="fr-FR" sz="1400" u="sng" cap="all" dirty="0"/>
              <a:t>tout en maintenant un contact léger et stable avec la bouche </a:t>
            </a:r>
            <a:r>
              <a:rPr lang="fr-FR" sz="1400" cap="all" dirty="0"/>
              <a:t>, le chanfrein clairement en avant de la verticale, autorisant le mouvement naturel de la tête et de l’encolure</a:t>
            </a:r>
          </a:p>
          <a:p>
            <a:pPr marL="285750" indent="-228600" defTabSz="914400">
              <a:lnSpc>
                <a:spcPct val="110000"/>
              </a:lnSpc>
              <a:spcAft>
                <a:spcPts val="600"/>
              </a:spcAft>
              <a:buClr>
                <a:schemeClr val="tx1"/>
              </a:buClr>
              <a:buFont typeface="Arial" panose="020B0604020202020204" pitchFamily="34" charset="0"/>
              <a:buChar char="•"/>
            </a:pPr>
            <a:r>
              <a:rPr lang="fr-FR" sz="1400" cap="all" dirty="0"/>
              <a:t>La relaxation, la souplesse et la rectitude</a:t>
            </a:r>
          </a:p>
          <a:p>
            <a:pPr marL="285750" indent="-228600" defTabSz="914400">
              <a:lnSpc>
                <a:spcPct val="110000"/>
              </a:lnSpc>
              <a:spcAft>
                <a:spcPts val="600"/>
              </a:spcAft>
              <a:buClr>
                <a:schemeClr val="tx1"/>
              </a:buClr>
              <a:buFont typeface="Arial" panose="020B0604020202020204" pitchFamily="34" charset="0"/>
              <a:buChar char="•"/>
            </a:pPr>
            <a:r>
              <a:rPr lang="fr-FR" sz="1400" cap="all" dirty="0"/>
              <a:t>L’activité et la liberté des épaules</a:t>
            </a:r>
          </a:p>
          <a:p>
            <a:pPr marL="285750" indent="-228600" defTabSz="914400">
              <a:lnSpc>
                <a:spcPct val="110000"/>
              </a:lnSpc>
              <a:spcAft>
                <a:spcPts val="600"/>
              </a:spcAft>
              <a:buClr>
                <a:schemeClr val="tx1"/>
              </a:buClr>
              <a:buFont typeface="Arial" panose="020B0604020202020204" pitchFamily="34" charset="0"/>
              <a:buChar char="•"/>
            </a:pPr>
            <a:r>
              <a:rPr lang="fr-FR" sz="1400" cap="all" dirty="0"/>
              <a:t>Le mouvement venant de l’arrière vers l’avant</a:t>
            </a:r>
          </a:p>
          <a:p>
            <a:pPr marL="285750" indent="-228600" defTabSz="914400">
              <a:lnSpc>
                <a:spcPct val="110000"/>
              </a:lnSpc>
              <a:spcAft>
                <a:spcPts val="600"/>
              </a:spcAft>
              <a:buClr>
                <a:schemeClr val="tx1"/>
              </a:buClr>
              <a:buFont typeface="Arial" panose="020B0604020202020204" pitchFamily="34" charset="0"/>
              <a:buChar char="•"/>
            </a:pPr>
            <a:r>
              <a:rPr lang="fr-FR" sz="1400" cap="all" dirty="0"/>
              <a:t>La consistance du tempo et de l’amplitude</a:t>
            </a:r>
          </a:p>
          <a:p>
            <a:pPr marL="285750" indent="-228600" defTabSz="914400">
              <a:lnSpc>
                <a:spcPct val="110000"/>
              </a:lnSpc>
              <a:spcAft>
                <a:spcPts val="600"/>
              </a:spcAft>
              <a:buClr>
                <a:schemeClr val="tx1"/>
              </a:buClr>
              <a:buFont typeface="Arial" panose="020B0604020202020204" pitchFamily="34" charset="0"/>
              <a:buChar char="•"/>
            </a:pPr>
            <a:r>
              <a:rPr lang="fr-FR" sz="1400" cap="all" dirty="0"/>
              <a:t>Les transitions montante et descendante (vers et en sortie de ..)</a:t>
            </a:r>
          </a:p>
        </p:txBody>
      </p:sp>
      <p:sp>
        <p:nvSpPr>
          <p:cNvPr id="8" name="Espace réservé du pied de page 3">
            <a:extLst>
              <a:ext uri="{FF2B5EF4-FFF2-40B4-BE49-F238E27FC236}">
                <a16:creationId xmlns:a16="http://schemas.microsoft.com/office/drawing/2014/main" id="{DE386273-E7AE-484F-9114-42BEA5B6037E}"/>
              </a:ext>
            </a:extLst>
          </p:cNvPr>
          <p:cNvSpPr>
            <a:spLocks noGrp="1"/>
          </p:cNvSpPr>
          <p:nvPr>
            <p:ph type="ftr" sz="quarter" idx="11"/>
          </p:nvPr>
        </p:nvSpPr>
        <p:spPr>
          <a:xfrm>
            <a:off x="913775" y="6265130"/>
            <a:ext cx="4418389" cy="365125"/>
          </a:xfrm>
        </p:spPr>
        <p:txBody>
          <a:bodyPr vert="horz" lIns="91440" tIns="45720" rIns="91440" bIns="45720" rtlCol="0" anchor="ctr">
            <a:normAutofit/>
          </a:bodyPr>
          <a:lstStyle/>
          <a:p>
            <a:pPr lvl="0" defTabSz="914400">
              <a:spcAft>
                <a:spcPts val="600"/>
              </a:spcAft>
            </a:pPr>
            <a:r>
              <a:rPr lang="en-US" kern="1200">
                <a:solidFill>
                  <a:schemeClr val="tx1"/>
                </a:solidFill>
                <a:latin typeface="+mn-lt"/>
                <a:ea typeface="+mn-ea"/>
                <a:cs typeface="+mn-cs"/>
              </a:rPr>
              <a:t>Document réalisé par AM Turbé Juge FEI 4 et M Delignières Juge FEI 3</a:t>
            </a:r>
          </a:p>
        </p:txBody>
      </p:sp>
      <p:sp>
        <p:nvSpPr>
          <p:cNvPr id="9" name="Rectangle 8">
            <a:extLst>
              <a:ext uri="{FF2B5EF4-FFF2-40B4-BE49-F238E27FC236}">
                <a16:creationId xmlns:a16="http://schemas.microsoft.com/office/drawing/2014/main" id="{2761572C-0C06-D34B-9467-2FC773C1A1A5}"/>
              </a:ext>
            </a:extLst>
          </p:cNvPr>
          <p:cNvSpPr/>
          <p:nvPr/>
        </p:nvSpPr>
        <p:spPr>
          <a:xfrm>
            <a:off x="484179" y="5642544"/>
            <a:ext cx="10794046" cy="684803"/>
          </a:xfrm>
          <a:prstGeom prst="rect">
            <a:avLst/>
          </a:prstGeom>
        </p:spPr>
        <p:txBody>
          <a:bodyPr wrap="square">
            <a:spAutoFit/>
          </a:bodyPr>
          <a:lstStyle/>
          <a:p>
            <a:pPr defTabSz="914400">
              <a:lnSpc>
                <a:spcPct val="110000"/>
              </a:lnSpc>
              <a:spcAft>
                <a:spcPts val="600"/>
              </a:spcAft>
              <a:buClr>
                <a:schemeClr val="tx1"/>
              </a:buClr>
            </a:pPr>
            <a:r>
              <a:rPr lang="fr-FR" i="1" cap="all" dirty="0">
                <a:solidFill>
                  <a:srgbClr val="C00000"/>
                </a:solidFill>
              </a:rPr>
              <a:t>NB : Dans la reprise FEI3, il est positionné juste avant un rassemblé ce qui nécessite en fin de figure quelques foulées de pas en main pour permettre une transition au rassemblé</a:t>
            </a:r>
          </a:p>
        </p:txBody>
      </p:sp>
    </p:spTree>
    <p:extLst>
      <p:ext uri="{BB962C8B-B14F-4D97-AF65-F5344CB8AC3E}">
        <p14:creationId xmlns:p14="http://schemas.microsoft.com/office/powerpoint/2010/main" val="4270217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DCD7AE7A-E153-0442-B83C-89A1DCDF1BCE}"/>
              </a:ext>
            </a:extLst>
          </p:cNvPr>
          <p:cNvSpPr txBox="1">
            <a:spLocks noGrp="1"/>
          </p:cNvSpPr>
          <p:nvPr>
            <p:ph type="title"/>
          </p:nvPr>
        </p:nvSpPr>
        <p:spPr>
          <a:xfrm>
            <a:off x="838199" y="291090"/>
            <a:ext cx="10515599" cy="932688"/>
          </a:xfrm>
        </p:spPr>
        <p:txBody>
          <a:bodyPr vert="horz" lIns="91440" tIns="45720" rIns="91440" bIns="45720" rtlCol="0" anchor="b">
            <a:normAutofit/>
          </a:bodyPr>
          <a:lstStyle/>
          <a:p>
            <a:pPr lvl="0" algn="ctr">
              <a:spcBef>
                <a:spcPct val="0"/>
              </a:spcBef>
            </a:pPr>
            <a:r>
              <a:rPr lang="fr-FR" sz="5400" b="1" kern="1200">
                <a:solidFill>
                  <a:schemeClr val="tx1"/>
                </a:solidFill>
                <a:latin typeface="+mj-lt"/>
                <a:ea typeface="+mj-ea"/>
                <a:cs typeface="+mj-cs"/>
              </a:rPr>
              <a:t>L’EPAULE EN DEDANS</a:t>
            </a:r>
          </a:p>
        </p:txBody>
      </p:sp>
      <p:sp>
        <p:nvSpPr>
          <p:cNvPr id="12" name="Espace réservé du contenu 4">
            <a:extLst>
              <a:ext uri="{FF2B5EF4-FFF2-40B4-BE49-F238E27FC236}">
                <a16:creationId xmlns:a16="http://schemas.microsoft.com/office/drawing/2014/main" id="{A4EFA0AB-9930-094F-A003-46B674A0467B}"/>
              </a:ext>
            </a:extLst>
          </p:cNvPr>
          <p:cNvSpPr txBox="1">
            <a:spLocks noGrp="1"/>
          </p:cNvSpPr>
          <p:nvPr>
            <p:ph idx="1"/>
          </p:nvPr>
        </p:nvSpPr>
        <p:spPr>
          <a:xfrm>
            <a:off x="2510058" y="1816377"/>
            <a:ext cx="4256750" cy="4503797"/>
          </a:xfrm>
        </p:spPr>
        <p:txBody>
          <a:bodyPr anchor="ctr">
            <a:normAutofit/>
          </a:bodyPr>
          <a:lstStyle/>
          <a:p>
            <a:pPr>
              <a:defRPr/>
            </a:pPr>
            <a:r>
              <a:rPr lang="fr-FR" altLang="fr-FR">
                <a:solidFill>
                  <a:schemeClr val="tx2"/>
                </a:solidFill>
                <a:latin typeface="Times New Roman" panose="02020603050405020304" pitchFamily="18" charset="0"/>
                <a:cs typeface="Times New Roman" panose="02020603050405020304" pitchFamily="18" charset="0"/>
              </a:rPr>
              <a:t>Exercice d’assouplissement dans lequel on maintient les épaules du cheval sur une piste intérieure à celle suivie par les hanches</a:t>
            </a:r>
          </a:p>
          <a:p>
            <a:pPr>
              <a:defRPr/>
            </a:pPr>
            <a:r>
              <a:rPr lang="fr-FR" altLang="fr-FR">
                <a:solidFill>
                  <a:schemeClr val="tx2"/>
                </a:solidFill>
                <a:latin typeface="Times New Roman" panose="02020603050405020304" pitchFamily="18" charset="0"/>
                <a:cs typeface="Times New Roman" panose="02020603050405020304" pitchFamily="18" charset="0"/>
              </a:rPr>
              <a:t>Le cheval, légèrement ployé par l'action des aides, se déplace sur le côté externe à l’incurvation. </a:t>
            </a:r>
          </a:p>
        </p:txBody>
      </p:sp>
      <p:pic>
        <p:nvPicPr>
          <p:cNvPr id="8" name="Picture 2" descr="L'épaule en dedans">
            <a:extLst>
              <a:ext uri="{FF2B5EF4-FFF2-40B4-BE49-F238E27FC236}">
                <a16:creationId xmlns:a16="http://schemas.microsoft.com/office/drawing/2014/main" id="{F5528457-85A6-B347-9309-4545E847B61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4536" y="1259952"/>
            <a:ext cx="1965522" cy="506022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86051950-D6C9-B04F-BE7F-6F20F32C999C}"/>
              </a:ext>
            </a:extLst>
          </p:cNvPr>
          <p:cNvSpPr txBox="1"/>
          <p:nvPr/>
        </p:nvSpPr>
        <p:spPr>
          <a:xfrm>
            <a:off x="3850414" y="1277222"/>
            <a:ext cx="5283200" cy="369332"/>
          </a:xfrm>
          <a:prstGeom prst="rect">
            <a:avLst/>
          </a:prstGeom>
          <a:noFill/>
        </p:spPr>
        <p:txBody>
          <a:bodyPr wrap="square" rtlCol="0">
            <a:spAutoFit/>
          </a:bodyPr>
          <a:lstStyle/>
          <a:p>
            <a:r>
              <a:rPr lang="fr-FR" i="1"/>
              <a:t>« L’aspirine de l’équitation » de </a:t>
            </a:r>
            <a:r>
              <a:rPr lang="fr-FR" i="1" err="1"/>
              <a:t>Nuno</a:t>
            </a:r>
            <a:r>
              <a:rPr lang="fr-FR" i="1"/>
              <a:t> Oliveira</a:t>
            </a:r>
          </a:p>
        </p:txBody>
      </p:sp>
      <p:pic>
        <p:nvPicPr>
          <p:cNvPr id="13" name="Média en ligne 12" descr="epaule en dedans Extrait">
            <a:hlinkClick r:id="" action="ppaction://media"/>
            <a:extLst>
              <a:ext uri="{FF2B5EF4-FFF2-40B4-BE49-F238E27FC236}">
                <a16:creationId xmlns:a16="http://schemas.microsoft.com/office/drawing/2014/main" id="{B4BEF848-8C27-A043-86E5-910040C8E621}"/>
              </a:ext>
            </a:extLst>
          </p:cNvPr>
          <p:cNvPicPr>
            <a:picLocks noRot="1" noChangeAspect="1"/>
          </p:cNvPicPr>
          <p:nvPr>
            <a:videoFile r:link="rId1"/>
          </p:nvPr>
        </p:nvPicPr>
        <p:blipFill>
          <a:blip r:embed="rId5"/>
          <a:stretch>
            <a:fillRect/>
          </a:stretch>
        </p:blipFill>
        <p:spPr>
          <a:xfrm>
            <a:off x="6880414" y="2176148"/>
            <a:ext cx="5004693" cy="2827652"/>
          </a:xfrm>
          <a:prstGeom prst="rect">
            <a:avLst/>
          </a:prstGeom>
        </p:spPr>
      </p:pic>
      <p:sp>
        <p:nvSpPr>
          <p:cNvPr id="9" name="Espace réservé du pied de page 2">
            <a:extLst>
              <a:ext uri="{FF2B5EF4-FFF2-40B4-BE49-F238E27FC236}">
                <a16:creationId xmlns:a16="http://schemas.microsoft.com/office/drawing/2014/main" id="{92A3C7B0-980A-C343-A99D-7E0AD781A4DA}"/>
              </a:ext>
            </a:extLst>
          </p:cNvPr>
          <p:cNvSpPr>
            <a:spLocks noGrp="1"/>
          </p:cNvSpPr>
          <p:nvPr>
            <p:ph type="ftr" sz="quarter" idx="11"/>
          </p:nvPr>
        </p:nvSpPr>
        <p:spPr>
          <a:xfrm>
            <a:off x="526379" y="6343993"/>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extLst>
      <p:ext uri="{BB962C8B-B14F-4D97-AF65-F5344CB8AC3E}">
        <p14:creationId xmlns:p14="http://schemas.microsoft.com/office/powerpoint/2010/main" val="2626861662"/>
      </p:ext>
    </p:extLst>
  </p:cSld>
  <p:clrMapOvr>
    <a:masterClrMapping/>
  </p:clrMapOvr>
  <p:timing>
    <p:tnLst>
      <p:par>
        <p:cTn id="1" dur="indefinite" restart="never" nodeType="tmRoot">
          <p:childTnLst>
            <p:video>
              <p:cMediaNode vol="80000">
                <p:cTn id="2" fill="hold" display="0">
                  <p:stCondLst>
                    <p:cond delay="indefinite"/>
                  </p:st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DCD7AE7A-E153-0442-B83C-89A1DCDF1BCE}"/>
              </a:ext>
            </a:extLst>
          </p:cNvPr>
          <p:cNvSpPr txBox="1">
            <a:spLocks noGrp="1"/>
          </p:cNvSpPr>
          <p:nvPr>
            <p:ph type="title"/>
          </p:nvPr>
        </p:nvSpPr>
        <p:spPr>
          <a:xfrm>
            <a:off x="4195483" y="6652"/>
            <a:ext cx="4358271" cy="1286160"/>
          </a:xfrm>
        </p:spPr>
        <p:txBody>
          <a:bodyPr vert="horz" lIns="91440" tIns="45720" rIns="91440" bIns="45720" rtlCol="0" anchor="b">
            <a:normAutofit fontScale="90000"/>
          </a:bodyPr>
          <a:lstStyle/>
          <a:p>
            <a:pPr lvl="0">
              <a:spcBef>
                <a:spcPct val="0"/>
              </a:spcBef>
            </a:pPr>
            <a:r>
              <a:rPr lang="en-US" sz="4400" b="1" dirty="0">
                <a:solidFill>
                  <a:schemeClr val="tx1"/>
                </a:solidFill>
                <a:latin typeface="+mj-lt"/>
                <a:ea typeface="+mj-ea"/>
                <a:cs typeface="+mj-cs"/>
              </a:rPr>
              <a:t>L’EPAULE EN DEDANS</a:t>
            </a:r>
          </a:p>
        </p:txBody>
      </p:sp>
      <p:sp>
        <p:nvSpPr>
          <p:cNvPr id="6" name="ZoneTexte 5">
            <a:extLst>
              <a:ext uri="{FF2B5EF4-FFF2-40B4-BE49-F238E27FC236}">
                <a16:creationId xmlns:a16="http://schemas.microsoft.com/office/drawing/2014/main" id="{7C375C9D-F151-C443-809E-99FE342B7FBA}"/>
              </a:ext>
            </a:extLst>
          </p:cNvPr>
          <p:cNvSpPr txBox="1"/>
          <p:nvPr/>
        </p:nvSpPr>
        <p:spPr>
          <a:xfrm>
            <a:off x="4195483" y="1434354"/>
            <a:ext cx="4358269" cy="4789466"/>
          </a:xfrm>
          <a:prstGeom prst="rect">
            <a:avLst/>
          </a:prstGeom>
        </p:spPr>
        <p:txBody>
          <a:bodyPr vert="horz" lIns="91440" tIns="45720" rIns="91440" bIns="45720" rtlCol="0">
            <a:normAutofit fontScale="77500" lnSpcReduction="20000"/>
          </a:bodyPr>
          <a:lstStyle/>
          <a:p>
            <a:pPr>
              <a:lnSpc>
                <a:spcPct val="90000"/>
              </a:lnSpc>
              <a:spcAft>
                <a:spcPts val="600"/>
              </a:spcAft>
            </a:pPr>
            <a:r>
              <a:rPr lang="fr-FR" sz="3200" b="1" dirty="0"/>
              <a:t>Ce que l’on attend :</a:t>
            </a:r>
          </a:p>
          <a:p>
            <a:pPr marL="285750" indent="-228600">
              <a:lnSpc>
                <a:spcPct val="90000"/>
              </a:lnSpc>
              <a:spcAft>
                <a:spcPts val="600"/>
              </a:spcAft>
              <a:buFont typeface="Arial" panose="020B0604020202020204" pitchFamily="34" charset="0"/>
              <a:buChar char="•"/>
            </a:pPr>
            <a:r>
              <a:rPr lang="fr-FR" sz="3600" dirty="0"/>
              <a:t>Maintien de l’activité = engagement du postérieur intérieur sous la masse</a:t>
            </a:r>
          </a:p>
          <a:p>
            <a:pPr marL="285750" indent="-228600">
              <a:lnSpc>
                <a:spcPct val="90000"/>
              </a:lnSpc>
              <a:spcAft>
                <a:spcPts val="600"/>
              </a:spcAft>
              <a:buFont typeface="Arial" panose="020B0604020202020204" pitchFamily="34" charset="0"/>
              <a:buChar char="•"/>
            </a:pPr>
            <a:r>
              <a:rPr lang="fr-FR" sz="3600" dirty="0"/>
              <a:t>L’incurvation</a:t>
            </a:r>
          </a:p>
          <a:p>
            <a:pPr marL="285750" indent="-228600">
              <a:lnSpc>
                <a:spcPct val="90000"/>
              </a:lnSpc>
              <a:spcAft>
                <a:spcPts val="600"/>
              </a:spcAft>
              <a:buFont typeface="Arial" panose="020B0604020202020204" pitchFamily="34" charset="0"/>
              <a:buChar char="•"/>
            </a:pPr>
            <a:r>
              <a:rPr lang="fr-FR" sz="3600" dirty="0"/>
              <a:t>Constance de l’angle à 30°</a:t>
            </a:r>
          </a:p>
          <a:p>
            <a:pPr marL="285750" indent="-228600">
              <a:lnSpc>
                <a:spcPct val="90000"/>
              </a:lnSpc>
              <a:spcAft>
                <a:spcPts val="600"/>
              </a:spcAft>
              <a:buFont typeface="Arial" panose="020B0604020202020204" pitchFamily="34" charset="0"/>
              <a:buChar char="•"/>
            </a:pPr>
            <a:r>
              <a:rPr lang="fr-FR" sz="3600" dirty="0"/>
              <a:t>Cheval sur 3 pistes : </a:t>
            </a:r>
          </a:p>
          <a:p>
            <a:pPr marL="1085850" lvl="1" indent="-571500">
              <a:lnSpc>
                <a:spcPct val="90000"/>
              </a:lnSpc>
              <a:spcAft>
                <a:spcPts val="600"/>
              </a:spcAft>
              <a:buFont typeface="Wingdings" pitchFamily="2" charset="2"/>
              <a:buChar char="Ø"/>
            </a:pPr>
            <a:r>
              <a:rPr lang="fr-FR" sz="3600" dirty="0"/>
              <a:t>Piste 1 postérieur Ext. </a:t>
            </a:r>
          </a:p>
          <a:p>
            <a:pPr marL="1085850" lvl="1" indent="-571500">
              <a:lnSpc>
                <a:spcPct val="90000"/>
              </a:lnSpc>
              <a:spcAft>
                <a:spcPts val="600"/>
              </a:spcAft>
              <a:buFont typeface="Wingdings" pitchFamily="2" charset="2"/>
              <a:buChar char="Ø"/>
            </a:pPr>
            <a:r>
              <a:rPr lang="fr-FR" sz="3600" dirty="0"/>
              <a:t>Piste 2 Post. Int. Et </a:t>
            </a:r>
            <a:r>
              <a:rPr lang="fr-FR" sz="3600" dirty="0" err="1"/>
              <a:t>Ant</a:t>
            </a:r>
            <a:r>
              <a:rPr lang="fr-FR" sz="3600" dirty="0"/>
              <a:t>. Ext.</a:t>
            </a:r>
          </a:p>
          <a:p>
            <a:pPr marL="1085850" lvl="1" indent="-571500">
              <a:lnSpc>
                <a:spcPct val="90000"/>
              </a:lnSpc>
              <a:spcAft>
                <a:spcPts val="600"/>
              </a:spcAft>
              <a:buFont typeface="Wingdings" pitchFamily="2" charset="2"/>
              <a:buChar char="Ø"/>
            </a:pPr>
            <a:r>
              <a:rPr lang="fr-FR" sz="3600" dirty="0"/>
              <a:t>Piste 3 </a:t>
            </a:r>
            <a:r>
              <a:rPr lang="fr-FR" sz="3600" dirty="0" err="1"/>
              <a:t>Ant</a:t>
            </a:r>
            <a:r>
              <a:rPr lang="fr-FR" sz="3600" dirty="0"/>
              <a:t>. Int.</a:t>
            </a:r>
          </a:p>
        </p:txBody>
      </p:sp>
      <p:pic>
        <p:nvPicPr>
          <p:cNvPr id="13" name="Image 12" descr="Une image contenant intérieur, mammifère, cheval, équitation&#10;&#10;Description générée automatiquement">
            <a:extLst>
              <a:ext uri="{FF2B5EF4-FFF2-40B4-BE49-F238E27FC236}">
                <a16:creationId xmlns:a16="http://schemas.microsoft.com/office/drawing/2014/main" id="{6BDF8BCC-807E-884C-B683-4189F5DEFC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21" y="10"/>
            <a:ext cx="4195462" cy="6857990"/>
          </a:xfrm>
          <a:prstGeom prst="rect">
            <a:avLst/>
          </a:prstGeom>
          <a:effectLst/>
        </p:spPr>
      </p:pic>
      <p:sp>
        <p:nvSpPr>
          <p:cNvPr id="7" name="Espace réservé du pied de page 2">
            <a:extLst>
              <a:ext uri="{FF2B5EF4-FFF2-40B4-BE49-F238E27FC236}">
                <a16:creationId xmlns:a16="http://schemas.microsoft.com/office/drawing/2014/main" id="{C44074C1-F823-5B42-A936-2096C31DC02C}"/>
              </a:ext>
            </a:extLst>
          </p:cNvPr>
          <p:cNvSpPr>
            <a:spLocks noGrp="1"/>
          </p:cNvSpPr>
          <p:nvPr>
            <p:ph type="ftr" sz="quarter" idx="11"/>
          </p:nvPr>
        </p:nvSpPr>
        <p:spPr>
          <a:xfrm>
            <a:off x="4195484" y="6365362"/>
            <a:ext cx="4195463" cy="358167"/>
          </a:xfrm>
          <a:noFill/>
        </p:spPr>
        <p:txBody>
          <a:bodyPr vert="horz" lIns="91440" tIns="45720" rIns="91440" bIns="45720" rtlCol="0" anchor="ctr">
            <a:normAutofit fontScale="92500"/>
          </a:bodyPr>
          <a:lstStyle/>
          <a:p>
            <a:pPr lvl="0">
              <a:spcAft>
                <a:spcPts val="600"/>
              </a:spcAft>
            </a:pPr>
            <a:r>
              <a:rPr lang="fr-FR" sz="1200" kern="1200" dirty="0">
                <a:solidFill>
                  <a:schemeClr val="tx1">
                    <a:tint val="75000"/>
                  </a:schemeClr>
                </a:solidFill>
                <a:latin typeface="+mn-lt"/>
                <a:ea typeface="+mn-ea"/>
                <a:cs typeface="+mn-cs"/>
              </a:rPr>
              <a:t>Document réalisé par AM Turbé Juge FEI 4</a:t>
            </a:r>
            <a:r>
              <a:rPr lang="fr-FR" sz="1200" dirty="0">
                <a:solidFill>
                  <a:schemeClr val="tx1">
                    <a:tint val="75000"/>
                  </a:schemeClr>
                </a:solidFill>
              </a:rPr>
              <a:t> </a:t>
            </a:r>
            <a:r>
              <a:rPr lang="fr-FR" sz="1200" kern="1200" dirty="0">
                <a:solidFill>
                  <a:schemeClr val="tx1">
                    <a:tint val="75000"/>
                  </a:schemeClr>
                </a:solidFill>
                <a:latin typeface="+mn-lt"/>
                <a:ea typeface="+mn-ea"/>
                <a:cs typeface="+mn-cs"/>
              </a:rPr>
              <a:t>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pic>
        <p:nvPicPr>
          <p:cNvPr id="4" name="Image 3" descr="Une image contenant texte, cheval, mammifère, équitation&#10;&#10;Description générée automatiquement">
            <a:extLst>
              <a:ext uri="{FF2B5EF4-FFF2-40B4-BE49-F238E27FC236}">
                <a16:creationId xmlns:a16="http://schemas.microsoft.com/office/drawing/2014/main" id="{DCE3C768-534F-B649-859F-40E1B802F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3753" y="-6652"/>
            <a:ext cx="3638227" cy="6858000"/>
          </a:xfrm>
          <a:prstGeom prst="rect">
            <a:avLst/>
          </a:prstGeom>
        </p:spPr>
      </p:pic>
    </p:spTree>
    <p:extLst>
      <p:ext uri="{BB962C8B-B14F-4D97-AF65-F5344CB8AC3E}">
        <p14:creationId xmlns:p14="http://schemas.microsoft.com/office/powerpoint/2010/main" val="1889363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DCD7AE7A-E153-0442-B83C-89A1DCDF1BCE}"/>
              </a:ext>
            </a:extLst>
          </p:cNvPr>
          <p:cNvSpPr txBox="1">
            <a:spLocks noGrp="1"/>
          </p:cNvSpPr>
          <p:nvPr>
            <p:ph type="title"/>
          </p:nvPr>
        </p:nvSpPr>
        <p:spPr>
          <a:xfrm>
            <a:off x="4942368" y="136525"/>
            <a:ext cx="6586491" cy="646636"/>
          </a:xfrm>
        </p:spPr>
        <p:txBody>
          <a:bodyPr vert="horz" lIns="91440" tIns="45720" rIns="91440" bIns="45720" rtlCol="0" anchor="b">
            <a:normAutofit fontScale="90000"/>
          </a:bodyPr>
          <a:lstStyle/>
          <a:p>
            <a:pPr lvl="0">
              <a:spcBef>
                <a:spcPct val="0"/>
              </a:spcBef>
            </a:pPr>
            <a:r>
              <a:rPr lang="en-US" sz="4400" b="1">
                <a:solidFill>
                  <a:schemeClr val="tx1"/>
                </a:solidFill>
                <a:latin typeface="+mj-lt"/>
                <a:ea typeface="+mj-ea"/>
                <a:cs typeface="+mj-cs"/>
              </a:rPr>
              <a:t>L’EPAULE EN DEDANS</a:t>
            </a:r>
          </a:p>
        </p:txBody>
      </p:sp>
      <p:sp>
        <p:nvSpPr>
          <p:cNvPr id="6" name="ZoneTexte 5">
            <a:extLst>
              <a:ext uri="{FF2B5EF4-FFF2-40B4-BE49-F238E27FC236}">
                <a16:creationId xmlns:a16="http://schemas.microsoft.com/office/drawing/2014/main" id="{7C375C9D-F151-C443-809E-99FE342B7FBA}"/>
              </a:ext>
            </a:extLst>
          </p:cNvPr>
          <p:cNvSpPr txBox="1"/>
          <p:nvPr/>
        </p:nvSpPr>
        <p:spPr>
          <a:xfrm>
            <a:off x="4073236" y="957464"/>
            <a:ext cx="7762401" cy="211489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fr-FR" sz="2800" b="1"/>
              <a:t>Ce que l’on ne veut pas voir :</a:t>
            </a:r>
          </a:p>
          <a:p>
            <a:pPr marL="457200" indent="-342900">
              <a:lnSpc>
                <a:spcPct val="90000"/>
              </a:lnSpc>
              <a:spcAft>
                <a:spcPts val="600"/>
              </a:spcAft>
              <a:buFont typeface="Wingdings" pitchFamily="2" charset="2"/>
              <a:buChar char="ü"/>
            </a:pPr>
            <a:r>
              <a:rPr lang="fr-FR" sz="2800"/>
              <a:t>Trop d’angle</a:t>
            </a:r>
          </a:p>
          <a:p>
            <a:pPr marL="457200" indent="-342900">
              <a:lnSpc>
                <a:spcPct val="90000"/>
              </a:lnSpc>
              <a:spcAft>
                <a:spcPts val="600"/>
              </a:spcAft>
              <a:buFont typeface="Wingdings" pitchFamily="2" charset="2"/>
              <a:buChar char="ü"/>
            </a:pPr>
            <a:r>
              <a:rPr lang="fr-FR" sz="2800"/>
              <a:t>Pas assez d’épaule</a:t>
            </a:r>
          </a:p>
          <a:p>
            <a:pPr marL="457200" indent="-342900">
              <a:lnSpc>
                <a:spcPct val="90000"/>
              </a:lnSpc>
              <a:spcAft>
                <a:spcPts val="600"/>
              </a:spcAft>
              <a:buFont typeface="Wingdings" pitchFamily="2" charset="2"/>
              <a:buChar char="ü"/>
            </a:pPr>
            <a:r>
              <a:rPr lang="fr-FR" sz="2800"/>
              <a:t>Problèmes de déport</a:t>
            </a:r>
          </a:p>
          <a:p>
            <a:pPr marL="342900" indent="-228600">
              <a:lnSpc>
                <a:spcPct val="90000"/>
              </a:lnSpc>
              <a:spcAft>
                <a:spcPts val="600"/>
              </a:spcAft>
              <a:buFont typeface="Arial" panose="020B0604020202020204" pitchFamily="34" charset="0"/>
              <a:buChar char="•"/>
            </a:pPr>
            <a:endParaRPr lang="fr-FR" sz="2800" b="1"/>
          </a:p>
          <a:p>
            <a:pPr marL="342900" indent="-228600">
              <a:lnSpc>
                <a:spcPct val="90000"/>
              </a:lnSpc>
              <a:spcAft>
                <a:spcPts val="600"/>
              </a:spcAft>
              <a:buFont typeface="Arial" panose="020B0604020202020204" pitchFamily="34" charset="0"/>
              <a:buChar char="•"/>
            </a:pPr>
            <a:endParaRPr lang="fr-FR" sz="2800"/>
          </a:p>
        </p:txBody>
      </p:sp>
      <p:pic>
        <p:nvPicPr>
          <p:cNvPr id="11" name="Image 10" descr="Une image contenant cheval, mammifère, équitation&#10;&#10;Description générée automatiquement">
            <a:extLst>
              <a:ext uri="{FF2B5EF4-FFF2-40B4-BE49-F238E27FC236}">
                <a16:creationId xmlns:a16="http://schemas.microsoft.com/office/drawing/2014/main" id="{4A43A47A-1251-7241-807F-FDE37EEA45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21" y="10"/>
            <a:ext cx="3040070" cy="4497562"/>
          </a:xfrm>
          <a:prstGeom prst="rect">
            <a:avLst/>
          </a:prstGeom>
          <a:effectLst/>
        </p:spPr>
      </p:pic>
      <p:pic>
        <p:nvPicPr>
          <p:cNvPr id="19" name="Image 18">
            <a:extLst>
              <a:ext uri="{FF2B5EF4-FFF2-40B4-BE49-F238E27FC236}">
                <a16:creationId xmlns:a16="http://schemas.microsoft.com/office/drawing/2014/main" id="{9E7464A6-B17E-9247-82D8-66FCD018DE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3704" y="3626505"/>
            <a:ext cx="3842259" cy="2114892"/>
          </a:xfrm>
          <a:prstGeom prst="rect">
            <a:avLst/>
          </a:prstGeom>
        </p:spPr>
      </p:pic>
      <p:pic>
        <p:nvPicPr>
          <p:cNvPr id="7" name="Image 6" descr="Une image contenant terrain, cheval, mammifère&#10;&#10;Description générée automatiquement">
            <a:extLst>
              <a:ext uri="{FF2B5EF4-FFF2-40B4-BE49-F238E27FC236}">
                <a16:creationId xmlns:a16="http://schemas.microsoft.com/office/drawing/2014/main" id="{790657E3-EACF-134E-B8BF-C2C59F1B50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7272" y="3726872"/>
            <a:ext cx="4238363" cy="2114891"/>
          </a:xfrm>
          <a:prstGeom prst="rect">
            <a:avLst/>
          </a:prstGeom>
        </p:spPr>
      </p:pic>
      <p:pic>
        <p:nvPicPr>
          <p:cNvPr id="8" name="Image 7" descr="Une image contenant chien, mammifère, cheval&#10;&#10;Description générée automatiquement">
            <a:extLst>
              <a:ext uri="{FF2B5EF4-FFF2-40B4-BE49-F238E27FC236}">
                <a16:creationId xmlns:a16="http://schemas.microsoft.com/office/drawing/2014/main" id="{8E4EA52D-5F2B-8B40-9C31-D271872532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586314"/>
            <a:ext cx="3040070" cy="2143842"/>
          </a:xfrm>
          <a:prstGeom prst="rect">
            <a:avLst/>
          </a:prstGeom>
        </p:spPr>
      </p:pic>
      <p:sp>
        <p:nvSpPr>
          <p:cNvPr id="9" name="Espace réservé du pied de page 2">
            <a:extLst>
              <a:ext uri="{FF2B5EF4-FFF2-40B4-BE49-F238E27FC236}">
                <a16:creationId xmlns:a16="http://schemas.microsoft.com/office/drawing/2014/main" id="{1504C058-F9A6-9940-AE09-B9C2F4FD79D0}"/>
              </a:ext>
            </a:extLst>
          </p:cNvPr>
          <p:cNvSpPr>
            <a:spLocks noGrp="1"/>
          </p:cNvSpPr>
          <p:nvPr>
            <p:ph type="ftr" sz="quarter" idx="11"/>
          </p:nvPr>
        </p:nvSpPr>
        <p:spPr>
          <a:xfrm>
            <a:off x="4073236" y="6356350"/>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a:t>
            </a:r>
            <a:r>
              <a:rPr lang="fr-FR" sz="1200" dirty="0">
                <a:solidFill>
                  <a:schemeClr val="tx1">
                    <a:tint val="75000"/>
                  </a:schemeClr>
                </a:solidFill>
              </a:rPr>
              <a:t> </a:t>
            </a:r>
            <a:r>
              <a:rPr lang="fr-FR" sz="1200" kern="1200" dirty="0">
                <a:solidFill>
                  <a:schemeClr val="tx1">
                    <a:tint val="75000"/>
                  </a:schemeClr>
                </a:solidFill>
                <a:latin typeface="+mn-lt"/>
                <a:ea typeface="+mn-ea"/>
                <a:cs typeface="+mn-cs"/>
              </a:rPr>
              <a:t>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extLst>
      <p:ext uri="{BB962C8B-B14F-4D97-AF65-F5344CB8AC3E}">
        <p14:creationId xmlns:p14="http://schemas.microsoft.com/office/powerpoint/2010/main" val="429132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3">
            <a:extLst>
              <a:ext uri="{FF2B5EF4-FFF2-40B4-BE49-F238E27FC236}">
                <a16:creationId xmlns:a16="http://schemas.microsoft.com/office/drawing/2014/main" id="{DCD7AE7A-E153-0442-B83C-89A1DCDF1BCE}"/>
              </a:ext>
            </a:extLst>
          </p:cNvPr>
          <p:cNvSpPr txBox="1">
            <a:spLocks noGrp="1"/>
          </p:cNvSpPr>
          <p:nvPr>
            <p:ph type="title"/>
          </p:nvPr>
        </p:nvSpPr>
        <p:spPr>
          <a:xfrm>
            <a:off x="6324678" y="64974"/>
            <a:ext cx="3707844" cy="791801"/>
          </a:xfrm>
        </p:spPr>
        <p:txBody>
          <a:bodyPr vert="horz" lIns="91440" tIns="45720" rIns="91440" bIns="45720" rtlCol="0" anchor="b">
            <a:normAutofit fontScale="90000"/>
          </a:bodyPr>
          <a:lstStyle/>
          <a:p>
            <a:pPr lvl="0"/>
            <a:r>
              <a:rPr lang="en-US" sz="4100" b="1"/>
              <a:t>          INTRODUCTION</a:t>
            </a:r>
          </a:p>
        </p:txBody>
      </p:sp>
      <p:sp>
        <p:nvSpPr>
          <p:cNvPr id="3" name="Espace réservé du contenu 4">
            <a:extLst>
              <a:ext uri="{FF2B5EF4-FFF2-40B4-BE49-F238E27FC236}">
                <a16:creationId xmlns:a16="http://schemas.microsoft.com/office/drawing/2014/main" id="{B75AC6FD-9D2D-3D40-B7E6-41B14395049D}"/>
              </a:ext>
            </a:extLst>
          </p:cNvPr>
          <p:cNvSpPr txBox="1">
            <a:spLocks noGrp="1"/>
          </p:cNvSpPr>
          <p:nvPr>
            <p:ph idx="1"/>
          </p:nvPr>
        </p:nvSpPr>
        <p:spPr>
          <a:xfrm>
            <a:off x="4800679" y="728895"/>
            <a:ext cx="7007008" cy="1717675"/>
          </a:xfrm>
        </p:spPr>
        <p:txBody>
          <a:bodyPr vert="horz" lIns="91440" tIns="45720" rIns="91440" bIns="45720" rtlCol="0">
            <a:normAutofit/>
          </a:bodyPr>
          <a:lstStyle/>
          <a:p>
            <a:pPr marL="0" indent="0" algn="ctr">
              <a:buNone/>
              <a:defRPr/>
            </a:pPr>
            <a:r>
              <a:rPr lang="en-US" altLang="fr-FR" sz="2200">
                <a:solidFill>
                  <a:schemeClr val="tx1">
                    <a:lumMod val="50000"/>
                    <a:lumOff val="50000"/>
                  </a:schemeClr>
                </a:solidFill>
              </a:rPr>
              <a:t>La nouvelle reprise </a:t>
            </a:r>
            <a:r>
              <a:rPr lang="en-US" altLang="fr-FR" sz="2200" err="1">
                <a:solidFill>
                  <a:schemeClr val="tx1">
                    <a:lumMod val="50000"/>
                    <a:lumOff val="50000"/>
                  </a:schemeClr>
                </a:solidFill>
              </a:rPr>
              <a:t>en</a:t>
            </a:r>
            <a:r>
              <a:rPr lang="en-US" altLang="fr-FR" sz="2200">
                <a:solidFill>
                  <a:schemeClr val="tx1">
                    <a:lumMod val="50000"/>
                    <a:lumOff val="50000"/>
                  </a:schemeClr>
                </a:solidFill>
              </a:rPr>
              <a:t> </a:t>
            </a:r>
            <a:r>
              <a:rPr lang="en-US" altLang="fr-FR" sz="2200" err="1">
                <a:solidFill>
                  <a:schemeClr val="tx1">
                    <a:lumMod val="50000"/>
                    <a:lumOff val="50000"/>
                  </a:schemeClr>
                </a:solidFill>
              </a:rPr>
              <a:t>quelques</a:t>
            </a:r>
            <a:r>
              <a:rPr lang="en-US" altLang="fr-FR" sz="2200">
                <a:solidFill>
                  <a:schemeClr val="tx1">
                    <a:lumMod val="50000"/>
                    <a:lumOff val="50000"/>
                  </a:schemeClr>
                </a:solidFill>
              </a:rPr>
              <a:t> chiffres :</a:t>
            </a:r>
          </a:p>
        </p:txBody>
      </p:sp>
      <p:graphicFrame>
        <p:nvGraphicFramePr>
          <p:cNvPr id="7" name="Tableau 6">
            <a:extLst>
              <a:ext uri="{FF2B5EF4-FFF2-40B4-BE49-F238E27FC236}">
                <a16:creationId xmlns:a16="http://schemas.microsoft.com/office/drawing/2014/main" id="{606CE8AB-ABB6-5D40-A37A-0979DC042B46}"/>
              </a:ext>
            </a:extLst>
          </p:cNvPr>
          <p:cNvGraphicFramePr>
            <a:graphicFrameLocks noGrp="1"/>
          </p:cNvGraphicFramePr>
          <p:nvPr>
            <p:extLst>
              <p:ext uri="{D42A27DB-BD31-4B8C-83A1-F6EECF244321}">
                <p14:modId xmlns:p14="http://schemas.microsoft.com/office/powerpoint/2010/main" val="9646567"/>
              </p:ext>
            </p:extLst>
          </p:nvPr>
        </p:nvGraphicFramePr>
        <p:xfrm>
          <a:off x="573533" y="779790"/>
          <a:ext cx="8914394" cy="4962700"/>
        </p:xfrm>
        <a:graphic>
          <a:graphicData uri="http://schemas.openxmlformats.org/drawingml/2006/table">
            <a:tbl>
              <a:tblPr/>
              <a:tblGrid>
                <a:gridCol w="1771378">
                  <a:extLst>
                    <a:ext uri="{9D8B030D-6E8A-4147-A177-3AD203B41FA5}">
                      <a16:colId xmlns:a16="http://schemas.microsoft.com/office/drawing/2014/main" val="3171123351"/>
                    </a:ext>
                  </a:extLst>
                </a:gridCol>
                <a:gridCol w="3033969">
                  <a:extLst>
                    <a:ext uri="{9D8B030D-6E8A-4147-A177-3AD203B41FA5}">
                      <a16:colId xmlns:a16="http://schemas.microsoft.com/office/drawing/2014/main" val="2382978137"/>
                    </a:ext>
                  </a:extLst>
                </a:gridCol>
                <a:gridCol w="4109047">
                  <a:extLst>
                    <a:ext uri="{9D8B030D-6E8A-4147-A177-3AD203B41FA5}">
                      <a16:colId xmlns:a16="http://schemas.microsoft.com/office/drawing/2014/main" val="2359684711"/>
                    </a:ext>
                  </a:extLst>
                </a:gridCol>
              </a:tblGrid>
              <a:tr h="274744">
                <a:tc gridSpan="3">
                  <a:txBody>
                    <a:bodyPr/>
                    <a:lstStyle/>
                    <a:p>
                      <a:pPr algn="ctr" fontAlgn="b">
                        <a:spcBef>
                          <a:spcPts val="0"/>
                        </a:spcBef>
                        <a:spcAft>
                          <a:spcPts val="0"/>
                        </a:spcAft>
                      </a:pPr>
                      <a:endParaRPr lang="fr-FR" sz="2000" b="0" i="0" u="none" strike="noStrike">
                        <a:effectLst/>
                        <a:latin typeface="Arial" panose="020B0604020202020204" pitchFamily="34" charset="0"/>
                      </a:endParaRPr>
                    </a:p>
                  </a:txBody>
                  <a:tcPr marL="80807" marR="80807" marT="40403" marB="40403">
                    <a:lnL>
                      <a:noFill/>
                    </a:lnL>
                    <a:lnR>
                      <a:noFill/>
                    </a:lnR>
                    <a:lnT>
                      <a:noFill/>
                    </a:lnT>
                    <a:lnB>
                      <a:noFill/>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32048161"/>
                  </a:ext>
                </a:extLst>
              </a:tr>
              <a:tr h="331645">
                <a:tc>
                  <a:txBody>
                    <a:bodyPr/>
                    <a:lstStyle/>
                    <a:p>
                      <a:pPr algn="l" fontAlgn="b">
                        <a:spcBef>
                          <a:spcPts val="0"/>
                        </a:spcBef>
                        <a:spcAft>
                          <a:spcPts val="0"/>
                        </a:spcAft>
                      </a:pPr>
                      <a:endParaRPr lang="fr-FR" sz="2000" b="0" i="0" u="none" strike="noStrike">
                        <a:effectLst/>
                        <a:latin typeface="Arial" panose="020B0604020202020204" pitchFamily="34" charset="0"/>
                      </a:endParaRPr>
                    </a:p>
                  </a:txBody>
                  <a:tcPr marL="8417" marR="8417" marT="841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fr-FR" sz="2000" b="0" i="0" u="none" strike="noStrike">
                        <a:effectLst/>
                        <a:latin typeface="Arial" panose="020B0604020202020204" pitchFamily="34" charset="0"/>
                      </a:endParaRPr>
                    </a:p>
                  </a:txBody>
                  <a:tcPr marL="8417" marR="8417" marT="841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fr-FR" sz="2000" b="0" i="0" u="none" strike="noStrike">
                        <a:effectLst/>
                        <a:latin typeface="Arial" panose="020B0604020202020204" pitchFamily="34" charset="0"/>
                      </a:endParaRPr>
                    </a:p>
                  </a:txBody>
                  <a:tcPr marL="8417" marR="8417" marT="841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5638687"/>
                  </a:ext>
                </a:extLst>
              </a:tr>
              <a:tr h="224526">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 </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Anc. Am. Elite Solo</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err="1">
                          <a:solidFill>
                            <a:srgbClr val="000000"/>
                          </a:solidFill>
                          <a:effectLst/>
                          <a:latin typeface="Calibri" panose="020F0502020204030204" pitchFamily="34" charset="0"/>
                        </a:rPr>
                        <a:t>Rep</a:t>
                      </a:r>
                      <a:r>
                        <a:rPr lang="fr-FR" sz="1400" b="0" i="0" u="none" strike="noStrike">
                          <a:solidFill>
                            <a:srgbClr val="000000"/>
                          </a:solidFill>
                          <a:effectLst/>
                          <a:latin typeface="Calibri" panose="020F0502020204030204" pitchFamily="34" charset="0"/>
                        </a:rPr>
                        <a:t> Am Elite Solo  2021</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45520"/>
                  </a:ext>
                </a:extLst>
              </a:tr>
              <a:tr h="202354">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Temps</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8 min</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7 min environ</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765924"/>
                  </a:ext>
                </a:extLst>
              </a:tr>
              <a:tr h="202354">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Nb de mouvements</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25</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23</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1483397"/>
                  </a:ext>
                </a:extLst>
              </a:tr>
              <a:tr h="202354">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Nb d'arrêts</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3</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2</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309289"/>
                  </a:ext>
                </a:extLst>
              </a:tr>
              <a:tr h="202354">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Nb de reculers</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1</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1</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7183959"/>
                  </a:ext>
                </a:extLst>
              </a:tr>
              <a:tr h="202354">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Nb de fig au Pas </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2</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1</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426090"/>
                  </a:ext>
                </a:extLst>
              </a:tr>
              <a:tr h="363968">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Nb de fig au Trot rassemblé</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9</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12 (dont  7 avec un autre élément)</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4339688"/>
                  </a:ext>
                </a:extLst>
              </a:tr>
              <a:tr h="363968">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Nb de fig au Trot de Travail</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dirty="0">
                          <a:solidFill>
                            <a:srgbClr val="595959"/>
                          </a:solidFill>
                          <a:effectLst/>
                          <a:latin typeface="Calibri" panose="020F0502020204030204" pitchFamily="34" charset="0"/>
                        </a:rPr>
                        <a:t>7</a:t>
                      </a:r>
                      <a:endParaRPr lang="fr-FR" sz="2000" b="0" i="0" u="none" strike="noStrike" dirty="0">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3</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1604296"/>
                  </a:ext>
                </a:extLst>
              </a:tr>
              <a:tr h="363968">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Nb de fig au Trot moyen</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2</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0</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10560"/>
                  </a:ext>
                </a:extLst>
              </a:tr>
              <a:tr h="363968">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Nb de fig au Trot allongé</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6</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4</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508033"/>
                  </a:ext>
                </a:extLst>
              </a:tr>
              <a:tr h="202354">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Nb de fig au Galop</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3  (boucles de  30m)</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8 (boucles 15 et 25m, ligne droite)</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446755"/>
                  </a:ext>
                </a:extLst>
              </a:tr>
              <a:tr h="202354">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Durée des fig.</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Moy. 20 sec</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5 à 35 sec (moy. 19 sec)</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326479"/>
                  </a:ext>
                </a:extLst>
              </a:tr>
              <a:tr h="363968">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Types de fig.</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Boucles de 40m, écartements 20m, 2cercles de 15m</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000000"/>
                          </a:solidFill>
                          <a:effectLst/>
                          <a:latin typeface="Calibri" panose="020F0502020204030204" pitchFamily="34" charset="0"/>
                        </a:rPr>
                        <a:t>boucles de différents diamètres, cercles de 15m, beaucoup de Galop et de TR</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5058995"/>
                  </a:ext>
                </a:extLst>
              </a:tr>
              <a:tr h="363968">
                <a:tc>
                  <a:txBody>
                    <a:bodyPr/>
                    <a:lstStyle/>
                    <a:p>
                      <a:pPr algn="l" fontAlgn="b">
                        <a:spcBef>
                          <a:spcPts val="0"/>
                        </a:spcBef>
                        <a:spcAft>
                          <a:spcPts val="0"/>
                        </a:spcAft>
                      </a:pPr>
                      <a:r>
                        <a:rPr lang="fr-FR" sz="1400" b="0" i="0" u="none" strike="noStrike">
                          <a:solidFill>
                            <a:srgbClr val="000000"/>
                          </a:solidFill>
                          <a:effectLst/>
                          <a:latin typeface="Calibri" panose="020F0502020204030204" pitchFamily="34" charset="0"/>
                        </a:rPr>
                        <a:t>Figures à 1 main</a:t>
                      </a:r>
                      <a:endParaRPr lang="fr-FR" sz="2000" b="0" i="0" u="none" strike="noStrike">
                        <a:effectLst/>
                        <a:latin typeface="Arial" panose="020B0604020202020204" pitchFamily="34" charset="0"/>
                      </a:endParaRPr>
                    </a:p>
                  </a:txBody>
                  <a:tcPr marL="8417" marR="8417" marT="8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a:solidFill>
                            <a:srgbClr val="595959"/>
                          </a:solidFill>
                          <a:effectLst/>
                          <a:latin typeface="Calibri" panose="020F0502020204030204" pitchFamily="34" charset="0"/>
                        </a:rPr>
                        <a:t>2 fig Guides en 1 main  en ligne droite</a:t>
                      </a:r>
                      <a:endParaRPr lang="fr-FR" sz="2000" b="0" i="0" u="none" strike="noStrike">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fr-FR" sz="1400" b="0" i="0" u="none" strike="noStrike" dirty="0">
                          <a:solidFill>
                            <a:srgbClr val="000000"/>
                          </a:solidFill>
                          <a:effectLst/>
                          <a:latin typeface="Calibri" panose="020F0502020204030204" pitchFamily="34" charset="0"/>
                        </a:rPr>
                        <a:t>0</a:t>
                      </a:r>
                      <a:endParaRPr lang="fr-FR" sz="2000" b="0" i="0" u="none" strike="noStrike" dirty="0">
                        <a:effectLst/>
                        <a:latin typeface="Arial" panose="020B0604020202020204" pitchFamily="34" charset="0"/>
                      </a:endParaRPr>
                    </a:p>
                  </a:txBody>
                  <a:tcPr marL="8417" marR="8417" marT="8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915292"/>
                  </a:ext>
                </a:extLst>
              </a:tr>
            </a:tbl>
          </a:graphicData>
        </a:graphic>
      </p:graphicFrame>
      <p:sp>
        <p:nvSpPr>
          <p:cNvPr id="10" name="Espace réservé du pied de page 2">
            <a:extLst>
              <a:ext uri="{FF2B5EF4-FFF2-40B4-BE49-F238E27FC236}">
                <a16:creationId xmlns:a16="http://schemas.microsoft.com/office/drawing/2014/main" id="{7922C4B8-34F9-2543-A6D9-D0B422C0E2A2}"/>
              </a:ext>
            </a:extLst>
          </p:cNvPr>
          <p:cNvSpPr>
            <a:spLocks noGrp="1"/>
          </p:cNvSpPr>
          <p:nvPr>
            <p:ph type="ftr" sz="quarter" idx="11"/>
          </p:nvPr>
        </p:nvSpPr>
        <p:spPr>
          <a:xfrm>
            <a:off x="1786768" y="6427901"/>
            <a:ext cx="6727037" cy="365125"/>
          </a:xfrm>
          <a:noFill/>
        </p:spPr>
        <p:txBody>
          <a:bodyPr vert="horz" lIns="91440" tIns="45720" rIns="91440" bIns="45720" rtlCol="0" anchor="ctr">
            <a:normAutofit/>
          </a:bodyPr>
          <a:lstStyle/>
          <a:p>
            <a:pPr lvl="0">
              <a:spcAft>
                <a:spcPts val="600"/>
              </a:spcAft>
            </a:pPr>
            <a:r>
              <a:rPr lang="fr-FR" sz="1200" kern="1200" dirty="0">
                <a:solidFill>
                  <a:schemeClr val="tx1">
                    <a:tint val="75000"/>
                  </a:schemeClr>
                </a:solidFill>
                <a:latin typeface="+mn-lt"/>
                <a:ea typeface="+mn-ea"/>
                <a:cs typeface="+mn-cs"/>
              </a:rPr>
              <a:t>Document réalisé par AM Turbé Juge FEI 4, et M </a:t>
            </a:r>
            <a:r>
              <a:rPr lang="fr-FR" sz="1200" kern="1200" dirty="0" err="1">
                <a:solidFill>
                  <a:schemeClr val="tx1">
                    <a:tint val="75000"/>
                  </a:schemeClr>
                </a:solidFill>
                <a:latin typeface="+mn-lt"/>
                <a:ea typeface="+mn-ea"/>
                <a:cs typeface="+mn-cs"/>
              </a:rPr>
              <a:t>Delignières</a:t>
            </a:r>
            <a:r>
              <a:rPr lang="fr-FR" sz="1200" kern="1200" dirty="0">
                <a:solidFill>
                  <a:schemeClr val="tx1">
                    <a:tint val="75000"/>
                  </a:schemeClr>
                </a:solidFill>
                <a:latin typeface="+mn-lt"/>
                <a:ea typeface="+mn-ea"/>
                <a:cs typeface="+mn-cs"/>
              </a:rPr>
              <a:t> Juge FEI 3</a:t>
            </a:r>
          </a:p>
        </p:txBody>
      </p:sp>
    </p:spTree>
    <p:extLst>
      <p:ext uri="{BB962C8B-B14F-4D97-AF65-F5344CB8AC3E}">
        <p14:creationId xmlns:p14="http://schemas.microsoft.com/office/powerpoint/2010/main" val="2221082491"/>
      </p:ext>
    </p:extLst>
  </p:cSld>
  <p:clrMapOvr>
    <a:masterClrMapping/>
  </p:clrMapOvr>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{0EB44BCD-CB16-4D48-8C4A-AD29F01EC39D}tf10001073</Template>
  <TotalTime>20</TotalTime>
  <Words>2779</Words>
  <Application>Microsoft Macintosh PowerPoint</Application>
  <PresentationFormat>Grand écran</PresentationFormat>
  <Paragraphs>214</Paragraphs>
  <Slides>18</Slides>
  <Notes>16</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18</vt:i4>
      </vt:variant>
    </vt:vector>
  </HeadingPairs>
  <TitlesOfParts>
    <vt:vector size="24" baseType="lpstr">
      <vt:lpstr>Arial</vt:lpstr>
      <vt:lpstr>Calibri</vt:lpstr>
      <vt:lpstr>Times New Roman</vt:lpstr>
      <vt:lpstr>Tw Cen MT</vt:lpstr>
      <vt:lpstr>Wingdings</vt:lpstr>
      <vt:lpstr>Ronds dans l’eau</vt:lpstr>
      <vt:lpstr>Présentation DE LA REPRISE AMATEUR ELITE GP SOLO CHEVAL (FEI3*)  7 MARS 2021 </vt:lpstr>
      <vt:lpstr>          INTRODUCTION</vt:lpstr>
      <vt:lpstr>         INTRODUCTION</vt:lpstr>
      <vt:lpstr>Le PAS Allongé</vt:lpstr>
      <vt:lpstr>Le PAS ALLONGé</vt:lpstr>
      <vt:lpstr>L’EPAULE EN DEDANS</vt:lpstr>
      <vt:lpstr>L’EPAULE EN DEDANS</vt:lpstr>
      <vt:lpstr>L’EPAULE EN DEDANS</vt:lpstr>
      <vt:lpstr>          INTRODUCTION</vt:lpstr>
      <vt:lpstr>CARACTERISTIQUES de la reprise FFE AMATEUR ELITE SOLO CHEVAL (FEI3*)</vt:lpstr>
      <vt:lpstr>Présentation PowerPoint</vt:lpstr>
      <vt:lpstr>Les notes d’impression générale</vt:lpstr>
      <vt:lpstr>Impression Générale : MENEUR</vt:lpstr>
      <vt:lpstr>Impression Générale : MENEUR</vt:lpstr>
      <vt:lpstr>Présentation PowerPoint</vt:lpstr>
      <vt:lpstr>Impression Générale : Présentation</vt:lpstr>
      <vt:lpstr>CONCLUSION </vt:lpstr>
      <vt:lpstr>Merci pour votre PARTICIPATION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Turbé Anne Marie</dc:creator>
  <cp:lastModifiedBy>Mickael DELIGNIERES</cp:lastModifiedBy>
  <cp:revision>3</cp:revision>
  <cp:lastPrinted>2021-03-06T20:56:40Z</cp:lastPrinted>
  <dcterms:created xsi:type="dcterms:W3CDTF">2021-01-28T15:39:08Z</dcterms:created>
  <dcterms:modified xsi:type="dcterms:W3CDTF">2021-03-09T08:10:11Z</dcterms:modified>
</cp:coreProperties>
</file>